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8" r:id="rId2"/>
    <p:sldId id="266" r:id="rId3"/>
    <p:sldId id="257" r:id="rId4"/>
    <p:sldId id="267" r:id="rId5"/>
    <p:sldId id="283" r:id="rId6"/>
    <p:sldId id="284" r:id="rId7"/>
    <p:sldId id="286" r:id="rId8"/>
    <p:sldId id="285" r:id="rId9"/>
    <p:sldId id="288" r:id="rId10"/>
    <p:sldId id="293" r:id="rId11"/>
    <p:sldId id="290" r:id="rId12"/>
    <p:sldId id="292" r:id="rId13"/>
    <p:sldId id="295" r:id="rId14"/>
    <p:sldId id="296" r:id="rId15"/>
    <p:sldId id="298" r:id="rId16"/>
    <p:sldId id="300" r:id="rId17"/>
    <p:sldId id="287" r:id="rId18"/>
    <p:sldId id="301" r:id="rId19"/>
    <p:sldId id="302" r:id="rId20"/>
    <p:sldId id="270" r:id="rId21"/>
    <p:sldId id="273" r:id="rId22"/>
    <p:sldId id="282" r:id="rId23"/>
    <p:sldId id="294" r:id="rId24"/>
    <p:sldId id="272" r:id="rId25"/>
    <p:sldId id="297" r:id="rId26"/>
    <p:sldId id="281" r:id="rId27"/>
    <p:sldId id="299" r:id="rId28"/>
    <p:sldId id="271" r:id="rId29"/>
    <p:sldId id="303" r:id="rId30"/>
    <p:sldId id="261" r:id="rId31"/>
    <p:sldId id="259" r:id="rId32"/>
    <p:sldId id="260" r:id="rId33"/>
    <p:sldId id="268" r:id="rId34"/>
    <p:sldId id="262" r:id="rId35"/>
    <p:sldId id="269" r:id="rId36"/>
    <p:sldId id="264" r:id="rId37"/>
    <p:sldId id="265" r:id="rId38"/>
    <p:sldId id="304" r:id="rId39"/>
    <p:sldId id="307" r:id="rId40"/>
    <p:sldId id="308" r:id="rId41"/>
    <p:sldId id="263"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0C15"/>
    <a:srgbClr val="306824"/>
    <a:srgbClr val="2F528F"/>
    <a:srgbClr val="FF920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p:scale>
          <a:sx n="75" d="100"/>
          <a:sy n="75" d="100"/>
        </p:scale>
        <p:origin x="36" y="-10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s>
</file>

<file path=ppt/media/image1.JP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00BCC2-E1FD-4EFD-A3D1-E2CCFDC995C3}" type="datetimeFigureOut">
              <a:rPr lang="en-GB" smtClean="0"/>
              <a:t>27/06/2022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607380-F530-4C45-B0D1-7E7C2FAC8FCD}" type="slidenum">
              <a:rPr lang="en-GB" smtClean="0"/>
              <a:t>‹#›</a:t>
            </a:fld>
            <a:endParaRPr lang="en-GB"/>
          </a:p>
        </p:txBody>
      </p:sp>
    </p:spTree>
    <p:extLst>
      <p:ext uri="{BB962C8B-B14F-4D97-AF65-F5344CB8AC3E}">
        <p14:creationId xmlns:p14="http://schemas.microsoft.com/office/powerpoint/2010/main" val="3369260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 to Prince Charles – lets think about what structures he is nested within. 2 mins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a:t>
            </a:r>
            <a:r>
              <a:rPr lang="en-US" baseline="0" dirty="0"/>
              <a:t> turn to page 4 of your worksheet and take a couple of minutes to fill in the diagram for your own life – try to come up with two or three. </a:t>
            </a:r>
            <a:endParaRPr lang="en-GB" dirty="0"/>
          </a:p>
        </p:txBody>
      </p:sp>
      <p:sp>
        <p:nvSpPr>
          <p:cNvPr id="4" name="Slide Number Placeholder 3"/>
          <p:cNvSpPr>
            <a:spLocks noGrp="1"/>
          </p:cNvSpPr>
          <p:nvPr>
            <p:ph type="sldNum" sz="quarter" idx="5"/>
          </p:nvPr>
        </p:nvSpPr>
        <p:spPr/>
        <p:txBody>
          <a:bodyPr/>
          <a:lstStyle/>
          <a:p>
            <a:fld id="{12E8F3EE-17EA-4FCB-80DF-7EF2ECAD2E21}" type="slidenum">
              <a:rPr lang="en-GB" smtClean="0"/>
              <a:t>22</a:t>
            </a:fld>
            <a:endParaRPr lang="en-GB"/>
          </a:p>
        </p:txBody>
      </p:sp>
    </p:spTree>
    <p:extLst>
      <p:ext uri="{BB962C8B-B14F-4D97-AF65-F5344CB8AC3E}">
        <p14:creationId xmlns:p14="http://schemas.microsoft.com/office/powerpoint/2010/main" val="1755376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 to Prince Charles – lets think about what structures he is nested within. 2 mins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a:t>
            </a:r>
            <a:r>
              <a:rPr lang="en-US" baseline="0" dirty="0"/>
              <a:t> turn to page 4 of your worksheet and take a couple of minutes to fill in the diagram for your own life – try to come up with two or three. </a:t>
            </a:r>
            <a:endParaRPr lang="en-GB" dirty="0"/>
          </a:p>
        </p:txBody>
      </p:sp>
      <p:sp>
        <p:nvSpPr>
          <p:cNvPr id="4" name="Slide Number Placeholder 3"/>
          <p:cNvSpPr>
            <a:spLocks noGrp="1"/>
          </p:cNvSpPr>
          <p:nvPr>
            <p:ph type="sldNum" sz="quarter" idx="5"/>
          </p:nvPr>
        </p:nvSpPr>
        <p:spPr/>
        <p:txBody>
          <a:bodyPr/>
          <a:lstStyle/>
          <a:p>
            <a:fld id="{12E8F3EE-17EA-4FCB-80DF-7EF2ECAD2E21}" type="slidenum">
              <a:rPr lang="en-GB" smtClean="0"/>
              <a:t>23</a:t>
            </a:fld>
            <a:endParaRPr lang="en-GB"/>
          </a:p>
        </p:txBody>
      </p:sp>
    </p:spTree>
    <p:extLst>
      <p:ext uri="{BB962C8B-B14F-4D97-AF65-F5344CB8AC3E}">
        <p14:creationId xmlns:p14="http://schemas.microsoft.com/office/powerpoint/2010/main" val="3277536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 to Prince Charles – lets think about what structures he is nested within. 2 mins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a:t>
            </a:r>
            <a:r>
              <a:rPr lang="en-US" baseline="0" dirty="0"/>
              <a:t> turn to page 4 of your worksheet and take a couple of minutes to fill in the diagram for your own life – try to come up with two or three. </a:t>
            </a:r>
            <a:endParaRPr lang="en-GB" dirty="0"/>
          </a:p>
        </p:txBody>
      </p:sp>
      <p:sp>
        <p:nvSpPr>
          <p:cNvPr id="4" name="Slide Number Placeholder 3"/>
          <p:cNvSpPr>
            <a:spLocks noGrp="1"/>
          </p:cNvSpPr>
          <p:nvPr>
            <p:ph type="sldNum" sz="quarter" idx="5"/>
          </p:nvPr>
        </p:nvSpPr>
        <p:spPr/>
        <p:txBody>
          <a:bodyPr/>
          <a:lstStyle/>
          <a:p>
            <a:fld id="{12E8F3EE-17EA-4FCB-80DF-7EF2ECAD2E21}" type="slidenum">
              <a:rPr lang="en-GB" smtClean="0"/>
              <a:t>26</a:t>
            </a:fld>
            <a:endParaRPr lang="en-GB"/>
          </a:p>
        </p:txBody>
      </p:sp>
    </p:spTree>
    <p:extLst>
      <p:ext uri="{BB962C8B-B14F-4D97-AF65-F5344CB8AC3E}">
        <p14:creationId xmlns:p14="http://schemas.microsoft.com/office/powerpoint/2010/main" val="4491704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 to Prince Charles – lets think about what structures he is nested within. 2 mins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a:t>
            </a:r>
            <a:r>
              <a:rPr lang="en-US" baseline="0" dirty="0"/>
              <a:t> turn to page 4 of your worksheet and take a couple of minutes to fill in the diagram for your own life – try to come up with two or three. </a:t>
            </a:r>
            <a:endParaRPr lang="en-GB" dirty="0"/>
          </a:p>
        </p:txBody>
      </p:sp>
      <p:sp>
        <p:nvSpPr>
          <p:cNvPr id="4" name="Slide Number Placeholder 3"/>
          <p:cNvSpPr>
            <a:spLocks noGrp="1"/>
          </p:cNvSpPr>
          <p:nvPr>
            <p:ph type="sldNum" sz="quarter" idx="5"/>
          </p:nvPr>
        </p:nvSpPr>
        <p:spPr/>
        <p:txBody>
          <a:bodyPr/>
          <a:lstStyle/>
          <a:p>
            <a:fld id="{12E8F3EE-17EA-4FCB-80DF-7EF2ECAD2E21}" type="slidenum">
              <a:rPr lang="en-GB" smtClean="0"/>
              <a:t>27</a:t>
            </a:fld>
            <a:endParaRPr lang="en-GB"/>
          </a:p>
        </p:txBody>
      </p:sp>
    </p:spTree>
    <p:extLst>
      <p:ext uri="{BB962C8B-B14F-4D97-AF65-F5344CB8AC3E}">
        <p14:creationId xmlns:p14="http://schemas.microsoft.com/office/powerpoint/2010/main" val="3570762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1DEC0-8E2D-FA00-748B-A52139C328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09BFACF-CF9B-B46E-39DA-A64AC64D78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BF40299-43E5-CAFA-88B8-FEDFBBC798EC}"/>
              </a:ext>
            </a:extLst>
          </p:cNvPr>
          <p:cNvSpPr>
            <a:spLocks noGrp="1"/>
          </p:cNvSpPr>
          <p:nvPr>
            <p:ph type="dt" sz="half" idx="10"/>
          </p:nvPr>
        </p:nvSpPr>
        <p:spPr/>
        <p:txBody>
          <a:bodyPr/>
          <a:lstStyle/>
          <a:p>
            <a:fld id="{2FADCA0B-0A4C-4105-8736-3EC7B7E7580A}" type="datetimeFigureOut">
              <a:rPr lang="en-GB" smtClean="0"/>
              <a:t>27/06/2022</a:t>
            </a:fld>
            <a:endParaRPr lang="en-GB"/>
          </a:p>
        </p:txBody>
      </p:sp>
      <p:sp>
        <p:nvSpPr>
          <p:cNvPr id="5" name="Footer Placeholder 4">
            <a:extLst>
              <a:ext uri="{FF2B5EF4-FFF2-40B4-BE49-F238E27FC236}">
                <a16:creationId xmlns:a16="http://schemas.microsoft.com/office/drawing/2014/main" id="{8B5EA316-EB2C-6358-87AC-DF0EE1947F9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57D2003-D236-5B47-9E30-D543C2A43343}"/>
              </a:ext>
            </a:extLst>
          </p:cNvPr>
          <p:cNvSpPr>
            <a:spLocks noGrp="1"/>
          </p:cNvSpPr>
          <p:nvPr>
            <p:ph type="sldNum" sz="quarter" idx="12"/>
          </p:nvPr>
        </p:nvSpPr>
        <p:spPr/>
        <p:txBody>
          <a:bodyPr/>
          <a:lstStyle/>
          <a:p>
            <a:fld id="{91C0ADF9-8C2A-4CB2-90AA-B9C00A5AA1E5}" type="slidenum">
              <a:rPr lang="en-GB" smtClean="0"/>
              <a:t>‹#›</a:t>
            </a:fld>
            <a:endParaRPr lang="en-GB"/>
          </a:p>
        </p:txBody>
      </p:sp>
    </p:spTree>
    <p:extLst>
      <p:ext uri="{BB962C8B-B14F-4D97-AF65-F5344CB8AC3E}">
        <p14:creationId xmlns:p14="http://schemas.microsoft.com/office/powerpoint/2010/main" val="17518033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26919-249C-BDEA-F759-A41D0316700A}"/>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E0EDB46-9E2B-C6A0-3D99-72AD381B22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A4DE9A2-28F1-C5C2-26C5-F0716C4ABD1C}"/>
              </a:ext>
            </a:extLst>
          </p:cNvPr>
          <p:cNvSpPr>
            <a:spLocks noGrp="1"/>
          </p:cNvSpPr>
          <p:nvPr>
            <p:ph type="dt" sz="half" idx="10"/>
          </p:nvPr>
        </p:nvSpPr>
        <p:spPr/>
        <p:txBody>
          <a:bodyPr/>
          <a:lstStyle/>
          <a:p>
            <a:fld id="{2FADCA0B-0A4C-4105-8736-3EC7B7E7580A}" type="datetimeFigureOut">
              <a:rPr lang="en-GB" smtClean="0"/>
              <a:t>27/06/2022</a:t>
            </a:fld>
            <a:endParaRPr lang="en-GB"/>
          </a:p>
        </p:txBody>
      </p:sp>
      <p:sp>
        <p:nvSpPr>
          <p:cNvPr id="5" name="Footer Placeholder 4">
            <a:extLst>
              <a:ext uri="{FF2B5EF4-FFF2-40B4-BE49-F238E27FC236}">
                <a16:creationId xmlns:a16="http://schemas.microsoft.com/office/drawing/2014/main" id="{7F58285D-145B-6F9F-B759-4C34C9F28B8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A103085-B627-A76A-9071-9EC9B25A7059}"/>
              </a:ext>
            </a:extLst>
          </p:cNvPr>
          <p:cNvSpPr>
            <a:spLocks noGrp="1"/>
          </p:cNvSpPr>
          <p:nvPr>
            <p:ph type="sldNum" sz="quarter" idx="12"/>
          </p:nvPr>
        </p:nvSpPr>
        <p:spPr/>
        <p:txBody>
          <a:bodyPr/>
          <a:lstStyle/>
          <a:p>
            <a:fld id="{91C0ADF9-8C2A-4CB2-90AA-B9C00A5AA1E5}" type="slidenum">
              <a:rPr lang="en-GB" smtClean="0"/>
              <a:t>‹#›</a:t>
            </a:fld>
            <a:endParaRPr lang="en-GB"/>
          </a:p>
        </p:txBody>
      </p:sp>
    </p:spTree>
    <p:extLst>
      <p:ext uri="{BB962C8B-B14F-4D97-AF65-F5344CB8AC3E}">
        <p14:creationId xmlns:p14="http://schemas.microsoft.com/office/powerpoint/2010/main" val="3728348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4D4C7EA-EFA6-CFBA-1E1B-AF819CA3B89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9158E80-36FB-AABA-0C77-17C86B53672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858D1A1-646E-348F-659C-CEE4054166E0}"/>
              </a:ext>
            </a:extLst>
          </p:cNvPr>
          <p:cNvSpPr>
            <a:spLocks noGrp="1"/>
          </p:cNvSpPr>
          <p:nvPr>
            <p:ph type="dt" sz="half" idx="10"/>
          </p:nvPr>
        </p:nvSpPr>
        <p:spPr/>
        <p:txBody>
          <a:bodyPr/>
          <a:lstStyle/>
          <a:p>
            <a:fld id="{2FADCA0B-0A4C-4105-8736-3EC7B7E7580A}" type="datetimeFigureOut">
              <a:rPr lang="en-GB" smtClean="0"/>
              <a:t>27/06/2022</a:t>
            </a:fld>
            <a:endParaRPr lang="en-GB"/>
          </a:p>
        </p:txBody>
      </p:sp>
      <p:sp>
        <p:nvSpPr>
          <p:cNvPr id="5" name="Footer Placeholder 4">
            <a:extLst>
              <a:ext uri="{FF2B5EF4-FFF2-40B4-BE49-F238E27FC236}">
                <a16:creationId xmlns:a16="http://schemas.microsoft.com/office/drawing/2014/main" id="{14872AAE-88BF-392A-C8FF-17AC84759F3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B11BFE1-265F-3FF6-F0E2-463254B4A702}"/>
              </a:ext>
            </a:extLst>
          </p:cNvPr>
          <p:cNvSpPr>
            <a:spLocks noGrp="1"/>
          </p:cNvSpPr>
          <p:nvPr>
            <p:ph type="sldNum" sz="quarter" idx="12"/>
          </p:nvPr>
        </p:nvSpPr>
        <p:spPr/>
        <p:txBody>
          <a:bodyPr/>
          <a:lstStyle/>
          <a:p>
            <a:fld id="{91C0ADF9-8C2A-4CB2-90AA-B9C00A5AA1E5}" type="slidenum">
              <a:rPr lang="en-GB" smtClean="0"/>
              <a:t>‹#›</a:t>
            </a:fld>
            <a:endParaRPr lang="en-GB"/>
          </a:p>
        </p:txBody>
      </p:sp>
    </p:spTree>
    <p:extLst>
      <p:ext uri="{BB962C8B-B14F-4D97-AF65-F5344CB8AC3E}">
        <p14:creationId xmlns:p14="http://schemas.microsoft.com/office/powerpoint/2010/main" val="819462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F3726-F3B4-E0ED-6540-6AA69130FC2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D180E40-6ED1-CAB7-0C97-849418A87A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2A1F1C7-66A8-AA85-6588-84D9C906C904}"/>
              </a:ext>
            </a:extLst>
          </p:cNvPr>
          <p:cNvSpPr>
            <a:spLocks noGrp="1"/>
          </p:cNvSpPr>
          <p:nvPr>
            <p:ph type="dt" sz="half" idx="10"/>
          </p:nvPr>
        </p:nvSpPr>
        <p:spPr/>
        <p:txBody>
          <a:bodyPr/>
          <a:lstStyle/>
          <a:p>
            <a:fld id="{2FADCA0B-0A4C-4105-8736-3EC7B7E7580A}" type="datetimeFigureOut">
              <a:rPr lang="en-GB" smtClean="0"/>
              <a:t>27/06/2022</a:t>
            </a:fld>
            <a:endParaRPr lang="en-GB"/>
          </a:p>
        </p:txBody>
      </p:sp>
      <p:sp>
        <p:nvSpPr>
          <p:cNvPr id="5" name="Footer Placeholder 4">
            <a:extLst>
              <a:ext uri="{FF2B5EF4-FFF2-40B4-BE49-F238E27FC236}">
                <a16:creationId xmlns:a16="http://schemas.microsoft.com/office/drawing/2014/main" id="{B4570970-E145-E2A9-052F-8991509F91E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442DA23-9853-0328-BEE1-F1A0A0691CAE}"/>
              </a:ext>
            </a:extLst>
          </p:cNvPr>
          <p:cNvSpPr>
            <a:spLocks noGrp="1"/>
          </p:cNvSpPr>
          <p:nvPr>
            <p:ph type="sldNum" sz="quarter" idx="12"/>
          </p:nvPr>
        </p:nvSpPr>
        <p:spPr/>
        <p:txBody>
          <a:bodyPr/>
          <a:lstStyle/>
          <a:p>
            <a:fld id="{91C0ADF9-8C2A-4CB2-90AA-B9C00A5AA1E5}" type="slidenum">
              <a:rPr lang="en-GB" smtClean="0"/>
              <a:t>‹#›</a:t>
            </a:fld>
            <a:endParaRPr lang="en-GB"/>
          </a:p>
        </p:txBody>
      </p:sp>
    </p:spTree>
    <p:extLst>
      <p:ext uri="{BB962C8B-B14F-4D97-AF65-F5344CB8AC3E}">
        <p14:creationId xmlns:p14="http://schemas.microsoft.com/office/powerpoint/2010/main" val="3147183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E112C-643B-32A6-2235-55668F3D3B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9BC6987E-7D3A-CC9E-D0FE-3A78434767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AF539D-B9AE-4875-B88E-0E2B280F1109}"/>
              </a:ext>
            </a:extLst>
          </p:cNvPr>
          <p:cNvSpPr>
            <a:spLocks noGrp="1"/>
          </p:cNvSpPr>
          <p:nvPr>
            <p:ph type="dt" sz="half" idx="10"/>
          </p:nvPr>
        </p:nvSpPr>
        <p:spPr/>
        <p:txBody>
          <a:bodyPr/>
          <a:lstStyle/>
          <a:p>
            <a:fld id="{2FADCA0B-0A4C-4105-8736-3EC7B7E7580A}" type="datetimeFigureOut">
              <a:rPr lang="en-GB" smtClean="0"/>
              <a:t>27/06/2022</a:t>
            </a:fld>
            <a:endParaRPr lang="en-GB"/>
          </a:p>
        </p:txBody>
      </p:sp>
      <p:sp>
        <p:nvSpPr>
          <p:cNvPr id="5" name="Footer Placeholder 4">
            <a:extLst>
              <a:ext uri="{FF2B5EF4-FFF2-40B4-BE49-F238E27FC236}">
                <a16:creationId xmlns:a16="http://schemas.microsoft.com/office/drawing/2014/main" id="{A232EFBF-EB84-8718-98F6-F70C07CFB80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3D04C46-AC9E-25A2-548E-A2C7C002B99E}"/>
              </a:ext>
            </a:extLst>
          </p:cNvPr>
          <p:cNvSpPr>
            <a:spLocks noGrp="1"/>
          </p:cNvSpPr>
          <p:nvPr>
            <p:ph type="sldNum" sz="quarter" idx="12"/>
          </p:nvPr>
        </p:nvSpPr>
        <p:spPr/>
        <p:txBody>
          <a:bodyPr/>
          <a:lstStyle/>
          <a:p>
            <a:fld id="{91C0ADF9-8C2A-4CB2-90AA-B9C00A5AA1E5}" type="slidenum">
              <a:rPr lang="en-GB" smtClean="0"/>
              <a:t>‹#›</a:t>
            </a:fld>
            <a:endParaRPr lang="en-GB"/>
          </a:p>
        </p:txBody>
      </p:sp>
    </p:spTree>
    <p:extLst>
      <p:ext uri="{BB962C8B-B14F-4D97-AF65-F5344CB8AC3E}">
        <p14:creationId xmlns:p14="http://schemas.microsoft.com/office/powerpoint/2010/main" val="609131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7E949-3E69-6939-F1ED-ECD882FDCFF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D3765F2-BF83-1AFB-C6E0-32DEC2DB99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F5A81AA-8928-9F1B-18CB-806FD9CF0B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DD5B422C-4ABA-FDA4-86EC-CEE81AB2D913}"/>
              </a:ext>
            </a:extLst>
          </p:cNvPr>
          <p:cNvSpPr>
            <a:spLocks noGrp="1"/>
          </p:cNvSpPr>
          <p:nvPr>
            <p:ph type="dt" sz="half" idx="10"/>
          </p:nvPr>
        </p:nvSpPr>
        <p:spPr/>
        <p:txBody>
          <a:bodyPr/>
          <a:lstStyle/>
          <a:p>
            <a:fld id="{2FADCA0B-0A4C-4105-8736-3EC7B7E7580A}" type="datetimeFigureOut">
              <a:rPr lang="en-GB" smtClean="0"/>
              <a:t>27/06/2022</a:t>
            </a:fld>
            <a:endParaRPr lang="en-GB"/>
          </a:p>
        </p:txBody>
      </p:sp>
      <p:sp>
        <p:nvSpPr>
          <p:cNvPr id="6" name="Footer Placeholder 5">
            <a:extLst>
              <a:ext uri="{FF2B5EF4-FFF2-40B4-BE49-F238E27FC236}">
                <a16:creationId xmlns:a16="http://schemas.microsoft.com/office/drawing/2014/main" id="{DEE7ABB6-CCDD-7859-01C0-024C9CC5062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F7A7957-194A-DD9E-AD92-25AD7FE69013}"/>
              </a:ext>
            </a:extLst>
          </p:cNvPr>
          <p:cNvSpPr>
            <a:spLocks noGrp="1"/>
          </p:cNvSpPr>
          <p:nvPr>
            <p:ph type="sldNum" sz="quarter" idx="12"/>
          </p:nvPr>
        </p:nvSpPr>
        <p:spPr/>
        <p:txBody>
          <a:bodyPr/>
          <a:lstStyle/>
          <a:p>
            <a:fld id="{91C0ADF9-8C2A-4CB2-90AA-B9C00A5AA1E5}" type="slidenum">
              <a:rPr lang="en-GB" smtClean="0"/>
              <a:t>‹#›</a:t>
            </a:fld>
            <a:endParaRPr lang="en-GB"/>
          </a:p>
        </p:txBody>
      </p:sp>
    </p:spTree>
    <p:extLst>
      <p:ext uri="{BB962C8B-B14F-4D97-AF65-F5344CB8AC3E}">
        <p14:creationId xmlns:p14="http://schemas.microsoft.com/office/powerpoint/2010/main" val="284096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FC7B0-B1EF-CC80-1482-27C2011B828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098ACB5-2A41-D989-2BB4-463CD53D99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55B88E-CFBB-7AA1-7D8A-65FCAD29118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5459C52-9E13-51EE-21D6-C93705DDF1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8D42A6-4056-891A-0E6B-E5E46DC6C7F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8D72A7D-0C54-A0A8-1114-8808F71DBC3D}"/>
              </a:ext>
            </a:extLst>
          </p:cNvPr>
          <p:cNvSpPr>
            <a:spLocks noGrp="1"/>
          </p:cNvSpPr>
          <p:nvPr>
            <p:ph type="dt" sz="half" idx="10"/>
          </p:nvPr>
        </p:nvSpPr>
        <p:spPr/>
        <p:txBody>
          <a:bodyPr/>
          <a:lstStyle/>
          <a:p>
            <a:fld id="{2FADCA0B-0A4C-4105-8736-3EC7B7E7580A}" type="datetimeFigureOut">
              <a:rPr lang="en-GB" smtClean="0"/>
              <a:t>27/06/2022</a:t>
            </a:fld>
            <a:endParaRPr lang="en-GB"/>
          </a:p>
        </p:txBody>
      </p:sp>
      <p:sp>
        <p:nvSpPr>
          <p:cNvPr id="8" name="Footer Placeholder 7">
            <a:extLst>
              <a:ext uri="{FF2B5EF4-FFF2-40B4-BE49-F238E27FC236}">
                <a16:creationId xmlns:a16="http://schemas.microsoft.com/office/drawing/2014/main" id="{9AC2B69A-3CA7-3C74-2F49-3F672AAABB9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BB752F4-631E-6C2E-78DD-5AF6D1706E3D}"/>
              </a:ext>
            </a:extLst>
          </p:cNvPr>
          <p:cNvSpPr>
            <a:spLocks noGrp="1"/>
          </p:cNvSpPr>
          <p:nvPr>
            <p:ph type="sldNum" sz="quarter" idx="12"/>
          </p:nvPr>
        </p:nvSpPr>
        <p:spPr/>
        <p:txBody>
          <a:bodyPr/>
          <a:lstStyle/>
          <a:p>
            <a:fld id="{91C0ADF9-8C2A-4CB2-90AA-B9C00A5AA1E5}" type="slidenum">
              <a:rPr lang="en-GB" smtClean="0"/>
              <a:t>‹#›</a:t>
            </a:fld>
            <a:endParaRPr lang="en-GB"/>
          </a:p>
        </p:txBody>
      </p:sp>
    </p:spTree>
    <p:extLst>
      <p:ext uri="{BB962C8B-B14F-4D97-AF65-F5344CB8AC3E}">
        <p14:creationId xmlns:p14="http://schemas.microsoft.com/office/powerpoint/2010/main" val="3150197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A809F-0E4F-6DC2-D6AC-447FBB0E65EE}"/>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CBF6949-EBF9-CA17-142D-3AF5EFCF2639}"/>
              </a:ext>
            </a:extLst>
          </p:cNvPr>
          <p:cNvSpPr>
            <a:spLocks noGrp="1"/>
          </p:cNvSpPr>
          <p:nvPr>
            <p:ph type="dt" sz="half" idx="10"/>
          </p:nvPr>
        </p:nvSpPr>
        <p:spPr/>
        <p:txBody>
          <a:bodyPr/>
          <a:lstStyle/>
          <a:p>
            <a:fld id="{2FADCA0B-0A4C-4105-8736-3EC7B7E7580A}" type="datetimeFigureOut">
              <a:rPr lang="en-GB" smtClean="0"/>
              <a:t>27/06/2022</a:t>
            </a:fld>
            <a:endParaRPr lang="en-GB"/>
          </a:p>
        </p:txBody>
      </p:sp>
      <p:sp>
        <p:nvSpPr>
          <p:cNvPr id="4" name="Footer Placeholder 3">
            <a:extLst>
              <a:ext uri="{FF2B5EF4-FFF2-40B4-BE49-F238E27FC236}">
                <a16:creationId xmlns:a16="http://schemas.microsoft.com/office/drawing/2014/main" id="{9227DF11-203F-FE52-D318-A10471DA349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7D52A2D-4BC0-02BE-D947-2AAA63EDD764}"/>
              </a:ext>
            </a:extLst>
          </p:cNvPr>
          <p:cNvSpPr>
            <a:spLocks noGrp="1"/>
          </p:cNvSpPr>
          <p:nvPr>
            <p:ph type="sldNum" sz="quarter" idx="12"/>
          </p:nvPr>
        </p:nvSpPr>
        <p:spPr/>
        <p:txBody>
          <a:bodyPr/>
          <a:lstStyle/>
          <a:p>
            <a:fld id="{91C0ADF9-8C2A-4CB2-90AA-B9C00A5AA1E5}" type="slidenum">
              <a:rPr lang="en-GB" smtClean="0"/>
              <a:t>‹#›</a:t>
            </a:fld>
            <a:endParaRPr lang="en-GB"/>
          </a:p>
        </p:txBody>
      </p:sp>
    </p:spTree>
    <p:extLst>
      <p:ext uri="{BB962C8B-B14F-4D97-AF65-F5344CB8AC3E}">
        <p14:creationId xmlns:p14="http://schemas.microsoft.com/office/powerpoint/2010/main" val="1950353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F5215E-CCFC-6B22-2EB2-0C85FD3071F1}"/>
              </a:ext>
            </a:extLst>
          </p:cNvPr>
          <p:cNvSpPr>
            <a:spLocks noGrp="1"/>
          </p:cNvSpPr>
          <p:nvPr>
            <p:ph type="dt" sz="half" idx="10"/>
          </p:nvPr>
        </p:nvSpPr>
        <p:spPr/>
        <p:txBody>
          <a:bodyPr/>
          <a:lstStyle/>
          <a:p>
            <a:fld id="{2FADCA0B-0A4C-4105-8736-3EC7B7E7580A}" type="datetimeFigureOut">
              <a:rPr lang="en-GB" smtClean="0"/>
              <a:t>27/06/2022</a:t>
            </a:fld>
            <a:endParaRPr lang="en-GB"/>
          </a:p>
        </p:txBody>
      </p:sp>
      <p:sp>
        <p:nvSpPr>
          <p:cNvPr id="3" name="Footer Placeholder 2">
            <a:extLst>
              <a:ext uri="{FF2B5EF4-FFF2-40B4-BE49-F238E27FC236}">
                <a16:creationId xmlns:a16="http://schemas.microsoft.com/office/drawing/2014/main" id="{FA206DE7-5A06-A30B-4E63-C462B711C64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791114F-16D3-DCD5-15F2-BA4D54D96423}"/>
              </a:ext>
            </a:extLst>
          </p:cNvPr>
          <p:cNvSpPr>
            <a:spLocks noGrp="1"/>
          </p:cNvSpPr>
          <p:nvPr>
            <p:ph type="sldNum" sz="quarter" idx="12"/>
          </p:nvPr>
        </p:nvSpPr>
        <p:spPr/>
        <p:txBody>
          <a:bodyPr/>
          <a:lstStyle/>
          <a:p>
            <a:fld id="{91C0ADF9-8C2A-4CB2-90AA-B9C00A5AA1E5}" type="slidenum">
              <a:rPr lang="en-GB" smtClean="0"/>
              <a:t>‹#›</a:t>
            </a:fld>
            <a:endParaRPr lang="en-GB"/>
          </a:p>
        </p:txBody>
      </p:sp>
    </p:spTree>
    <p:extLst>
      <p:ext uri="{BB962C8B-B14F-4D97-AF65-F5344CB8AC3E}">
        <p14:creationId xmlns:p14="http://schemas.microsoft.com/office/powerpoint/2010/main" val="4216026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5FD05-07B3-FE3D-754A-7E03FA2005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276570D3-9163-F566-6105-201F27E487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ED5181E-EE1C-8CAF-370F-5406B8677D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7D384E-F6E3-4072-EB17-601E5D90F9AE}"/>
              </a:ext>
            </a:extLst>
          </p:cNvPr>
          <p:cNvSpPr>
            <a:spLocks noGrp="1"/>
          </p:cNvSpPr>
          <p:nvPr>
            <p:ph type="dt" sz="half" idx="10"/>
          </p:nvPr>
        </p:nvSpPr>
        <p:spPr/>
        <p:txBody>
          <a:bodyPr/>
          <a:lstStyle/>
          <a:p>
            <a:fld id="{2FADCA0B-0A4C-4105-8736-3EC7B7E7580A}" type="datetimeFigureOut">
              <a:rPr lang="en-GB" smtClean="0"/>
              <a:t>27/06/2022</a:t>
            </a:fld>
            <a:endParaRPr lang="en-GB"/>
          </a:p>
        </p:txBody>
      </p:sp>
      <p:sp>
        <p:nvSpPr>
          <p:cNvPr id="6" name="Footer Placeholder 5">
            <a:extLst>
              <a:ext uri="{FF2B5EF4-FFF2-40B4-BE49-F238E27FC236}">
                <a16:creationId xmlns:a16="http://schemas.microsoft.com/office/drawing/2014/main" id="{722B8B33-1F8A-5330-0A05-2A02C88112D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879DCAC-8963-C7A2-0C11-8AE4DF398DB1}"/>
              </a:ext>
            </a:extLst>
          </p:cNvPr>
          <p:cNvSpPr>
            <a:spLocks noGrp="1"/>
          </p:cNvSpPr>
          <p:nvPr>
            <p:ph type="sldNum" sz="quarter" idx="12"/>
          </p:nvPr>
        </p:nvSpPr>
        <p:spPr/>
        <p:txBody>
          <a:bodyPr/>
          <a:lstStyle/>
          <a:p>
            <a:fld id="{91C0ADF9-8C2A-4CB2-90AA-B9C00A5AA1E5}" type="slidenum">
              <a:rPr lang="en-GB" smtClean="0"/>
              <a:t>‹#›</a:t>
            </a:fld>
            <a:endParaRPr lang="en-GB"/>
          </a:p>
        </p:txBody>
      </p:sp>
    </p:spTree>
    <p:extLst>
      <p:ext uri="{BB962C8B-B14F-4D97-AF65-F5344CB8AC3E}">
        <p14:creationId xmlns:p14="http://schemas.microsoft.com/office/powerpoint/2010/main" val="32641515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C4716-29F6-A9F9-95E2-DE746BEACC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A0B3914-F55F-0559-C0C5-BE4CEF14FF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33E5136-DB6C-9F63-C404-156526F78F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E9C273-F1DD-ECA8-1674-E79AA8783D97}"/>
              </a:ext>
            </a:extLst>
          </p:cNvPr>
          <p:cNvSpPr>
            <a:spLocks noGrp="1"/>
          </p:cNvSpPr>
          <p:nvPr>
            <p:ph type="dt" sz="half" idx="10"/>
          </p:nvPr>
        </p:nvSpPr>
        <p:spPr/>
        <p:txBody>
          <a:bodyPr/>
          <a:lstStyle/>
          <a:p>
            <a:fld id="{2FADCA0B-0A4C-4105-8736-3EC7B7E7580A}" type="datetimeFigureOut">
              <a:rPr lang="en-GB" smtClean="0"/>
              <a:t>27/06/2022</a:t>
            </a:fld>
            <a:endParaRPr lang="en-GB"/>
          </a:p>
        </p:txBody>
      </p:sp>
      <p:sp>
        <p:nvSpPr>
          <p:cNvPr id="6" name="Footer Placeholder 5">
            <a:extLst>
              <a:ext uri="{FF2B5EF4-FFF2-40B4-BE49-F238E27FC236}">
                <a16:creationId xmlns:a16="http://schemas.microsoft.com/office/drawing/2014/main" id="{7F3616D5-B922-2B89-EC59-E27CFFF3813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0F0E265-36D9-0950-AC62-EA6DDEFAD297}"/>
              </a:ext>
            </a:extLst>
          </p:cNvPr>
          <p:cNvSpPr>
            <a:spLocks noGrp="1"/>
          </p:cNvSpPr>
          <p:nvPr>
            <p:ph type="sldNum" sz="quarter" idx="12"/>
          </p:nvPr>
        </p:nvSpPr>
        <p:spPr/>
        <p:txBody>
          <a:bodyPr/>
          <a:lstStyle/>
          <a:p>
            <a:fld id="{91C0ADF9-8C2A-4CB2-90AA-B9C00A5AA1E5}" type="slidenum">
              <a:rPr lang="en-GB" smtClean="0"/>
              <a:t>‹#›</a:t>
            </a:fld>
            <a:endParaRPr lang="en-GB"/>
          </a:p>
        </p:txBody>
      </p:sp>
    </p:spTree>
    <p:extLst>
      <p:ext uri="{BB962C8B-B14F-4D97-AF65-F5344CB8AC3E}">
        <p14:creationId xmlns:p14="http://schemas.microsoft.com/office/powerpoint/2010/main" val="3783054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9CD1C3-213B-A7D6-0053-12D632AA0A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3887C42-F3D8-48D9-8807-D9A1BFEBE5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6946D58-0AB3-0F8E-A120-0710C1B9A1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ADCA0B-0A4C-4105-8736-3EC7B7E7580A}" type="datetimeFigureOut">
              <a:rPr lang="en-GB" smtClean="0"/>
              <a:t>27/06/2022</a:t>
            </a:fld>
            <a:endParaRPr lang="en-GB"/>
          </a:p>
        </p:txBody>
      </p:sp>
      <p:sp>
        <p:nvSpPr>
          <p:cNvPr id="5" name="Footer Placeholder 4">
            <a:extLst>
              <a:ext uri="{FF2B5EF4-FFF2-40B4-BE49-F238E27FC236}">
                <a16:creationId xmlns:a16="http://schemas.microsoft.com/office/drawing/2014/main" id="{601F54A0-3C47-86D1-C901-829CF94C33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31C22F17-9392-2AED-A87D-9C7FD68E65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C0ADF9-8C2A-4CB2-90AA-B9C00A5AA1E5}" type="slidenum">
              <a:rPr lang="en-GB" smtClean="0"/>
              <a:t>‹#›</a:t>
            </a:fld>
            <a:endParaRPr lang="en-GB"/>
          </a:p>
        </p:txBody>
      </p:sp>
    </p:spTree>
    <p:extLst>
      <p:ext uri="{BB962C8B-B14F-4D97-AF65-F5344CB8AC3E}">
        <p14:creationId xmlns:p14="http://schemas.microsoft.com/office/powerpoint/2010/main" val="9159037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descr="A picture containing grass, sky, outdoor, field&#10;&#10;Description automatically generated">
            <a:extLst>
              <a:ext uri="{FF2B5EF4-FFF2-40B4-BE49-F238E27FC236}">
                <a16:creationId xmlns:a16="http://schemas.microsoft.com/office/drawing/2014/main" id="{0DAD81FA-4067-2807-ABEE-4205341F1B01}"/>
              </a:ext>
            </a:extLst>
          </p:cNvPr>
          <p:cNvPicPr>
            <a:picLocks noChangeAspect="1"/>
          </p:cNvPicPr>
          <p:nvPr/>
        </p:nvPicPr>
        <p:blipFill rotWithShape="1">
          <a:blip r:embed="rId2">
            <a:extLst>
              <a:ext uri="{28A0092B-C50C-407E-A947-70E740481C1C}">
                <a14:useLocalDpi xmlns:a14="http://schemas.microsoft.com/office/drawing/2010/main" val="0"/>
              </a:ext>
            </a:extLst>
          </a:blip>
          <a:srcRect t="15746"/>
          <a:stretch/>
        </p:blipFill>
        <p:spPr>
          <a:xfrm>
            <a:off x="20" y="0"/>
            <a:ext cx="12191980" cy="6856718"/>
          </a:xfrm>
          <a:prstGeom prst="rect">
            <a:avLst/>
          </a:prstGeom>
        </p:spPr>
      </p:pic>
      <p:sp>
        <p:nvSpPr>
          <p:cNvPr id="6" name="TextBox 5">
            <a:extLst>
              <a:ext uri="{FF2B5EF4-FFF2-40B4-BE49-F238E27FC236}">
                <a16:creationId xmlns:a16="http://schemas.microsoft.com/office/drawing/2014/main" id="{854B4ED7-28BD-A896-EC0F-0BFF63708EBF}"/>
              </a:ext>
            </a:extLst>
          </p:cNvPr>
          <p:cNvSpPr txBox="1"/>
          <p:nvPr/>
        </p:nvSpPr>
        <p:spPr>
          <a:xfrm>
            <a:off x="395176" y="318509"/>
            <a:ext cx="7058246" cy="1384803"/>
          </a:xfrm>
          <a:prstGeom prst="rect">
            <a:avLst/>
          </a:prstGeom>
          <a:noFill/>
        </p:spPr>
        <p:txBody>
          <a:bodyPr wrap="square">
            <a:spAutoFit/>
          </a:bodyPr>
          <a:lstStyle/>
          <a:p>
            <a:pPr>
              <a:lnSpc>
                <a:spcPct val="107000"/>
              </a:lnSpc>
              <a:spcBef>
                <a:spcPts val="200"/>
              </a:spcBef>
            </a:pPr>
            <a:r>
              <a:rPr lang="en-GB" sz="5400" dirty="0">
                <a:solidFill>
                  <a:srgbClr val="FF9203"/>
                </a:solidFill>
                <a:effectLst/>
                <a:latin typeface="Modern Love" panose="04090805081005020601" pitchFamily="82" charset="0"/>
                <a:ea typeface="Times New Roman" panose="02020603050405020304" pitchFamily="18" charset="0"/>
                <a:cs typeface="Times New Roman" panose="02020603050405020304" pitchFamily="18" charset="0"/>
              </a:rPr>
              <a:t>A Growing Plan</a:t>
            </a:r>
          </a:p>
          <a:p>
            <a:pPr>
              <a:lnSpc>
                <a:spcPct val="107000"/>
              </a:lnSpc>
              <a:spcBef>
                <a:spcPts val="200"/>
              </a:spcBef>
            </a:pPr>
            <a:endParaRPr lang="en-GB" sz="24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08868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6" y="520528"/>
            <a:ext cx="11239647" cy="1223027"/>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p>
          <a:p>
            <a:pPr>
              <a:lnSpc>
                <a:spcPct val="107000"/>
              </a:lnSpc>
              <a:spcBef>
                <a:spcPts val="200"/>
              </a:spcBef>
            </a:pPr>
            <a:endParaRPr lang="en-GB" sz="20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55459"/>
            <a:ext cx="11162709" cy="5355312"/>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Carol Sanford – A Regenerative Life</a:t>
            </a:r>
          </a:p>
          <a:p>
            <a:endParaRPr lang="en-GB" dirty="0">
              <a:latin typeface="Open Sans" panose="020B0606030504020204" pitchFamily="34" charset="0"/>
              <a:ea typeface="Open Sans" panose="020B0606030504020204" pitchFamily="34" charset="0"/>
              <a:cs typeface="Open Sans" panose="020B0606030504020204" pitchFamily="34" charset="0"/>
            </a:endParaRPr>
          </a:p>
          <a:p>
            <a:pPr marL="342900" indent="-342900">
              <a:buAutoNum type="arabicPeriod"/>
            </a:pPr>
            <a:r>
              <a:rPr lang="en-GB" dirty="0">
                <a:latin typeface="Open Sans" panose="020B0606030504020204" pitchFamily="34" charset="0"/>
                <a:ea typeface="Open Sans" panose="020B0606030504020204" pitchFamily="34" charset="0"/>
                <a:cs typeface="Open Sans" panose="020B0606030504020204" pitchFamily="34" charset="0"/>
              </a:rPr>
              <a:t>Whole - Start by seeing something as it presents itself in it’s entirety, independent of any analysis.’</a:t>
            </a:r>
          </a:p>
          <a:p>
            <a:r>
              <a:rPr lang="en-GB" dirty="0">
                <a:latin typeface="Open Sans" panose="020B0606030504020204" pitchFamily="34" charset="0"/>
                <a:ea typeface="Open Sans" panose="020B0606030504020204" pitchFamily="34" charset="0"/>
                <a:cs typeface="Open Sans" panose="020B0606030504020204" pitchFamily="34" charset="0"/>
              </a:rPr>
              <a:t>The whole in this design is the current horticultural operations. </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It is ‘a living whole that we encounter with our own whole being and can respect for its singular and independent existence.</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It is the land, the herb field, the aspen trees, the brook, the fences, the meadowsweet, the roses, the ridges and furrows, the moths, the barn owl, the pond, the sunshine, the bees, the thistles, the ash trees, the rose garden, the rain, the tractor, the workshops, the vegetable plants, the pelargoniums, the bindweed, the tripod ladder, the tool shed, the WET system, the caterpillars, the pigeons, the wind, the soil, the willow barn, the volunteers, the shredder, the distillery, the harvest, the produce, the paths, the greenhouse, the hose, the frost, the robin, the seed, the </a:t>
            </a:r>
            <a:r>
              <a:rPr lang="en-GB" dirty="0" err="1">
                <a:latin typeface="Open Sans" panose="020B0606030504020204" pitchFamily="34" charset="0"/>
                <a:ea typeface="Open Sans" panose="020B0606030504020204" pitchFamily="34" charset="0"/>
                <a:cs typeface="Open Sans" panose="020B0606030504020204" pitchFamily="34" charset="0"/>
              </a:rPr>
              <a:t>hotbin</a:t>
            </a:r>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924235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6" y="520528"/>
            <a:ext cx="11239647" cy="1223027"/>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p>
          <a:p>
            <a:pPr>
              <a:lnSpc>
                <a:spcPct val="107000"/>
              </a:lnSpc>
              <a:spcBef>
                <a:spcPts val="200"/>
              </a:spcBef>
            </a:pPr>
            <a:endParaRPr lang="en-GB" sz="20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55459"/>
            <a:ext cx="11162709" cy="5693866"/>
          </a:xfrm>
          <a:prstGeom prst="rect">
            <a:avLst/>
          </a:prstGeom>
          <a:noFill/>
        </p:spPr>
        <p:txBody>
          <a:bodyPr wrap="square" rtlCol="0">
            <a:spAutoFit/>
          </a:bodyPr>
          <a:lstStyle/>
          <a:p>
            <a:r>
              <a:rPr lang="en-GB" sz="1400" b="1" dirty="0">
                <a:latin typeface="Open Sans" panose="020B0606030504020204" pitchFamily="34" charset="0"/>
                <a:ea typeface="Open Sans" panose="020B0606030504020204" pitchFamily="34" charset="0"/>
                <a:cs typeface="Open Sans" panose="020B0606030504020204" pitchFamily="34" charset="0"/>
              </a:rPr>
              <a:t>Potential</a:t>
            </a:r>
          </a:p>
          <a:p>
            <a:r>
              <a:rPr lang="en-GB" sz="1400" dirty="0">
                <a:latin typeface="Open Sans" panose="020B0606030504020204" pitchFamily="34" charset="0"/>
                <a:ea typeface="Open Sans" panose="020B0606030504020204" pitchFamily="34" charset="0"/>
                <a:cs typeface="Open Sans" panose="020B0606030504020204" pitchFamily="34" charset="0"/>
              </a:rPr>
              <a:t>What potential could be manifested if there were no limits? </a:t>
            </a:r>
          </a:p>
          <a:p>
            <a:br>
              <a:rPr lang="en-GB" sz="1400" dirty="0">
                <a:latin typeface="Open Sans" panose="020B0606030504020204" pitchFamily="34" charset="0"/>
                <a:ea typeface="Open Sans" panose="020B0606030504020204" pitchFamily="34" charset="0"/>
                <a:cs typeface="Open Sans" panose="020B0606030504020204" pitchFamily="34" charset="0"/>
              </a:rPr>
            </a:br>
            <a:r>
              <a:rPr lang="en-GB" sz="1400" dirty="0">
                <a:latin typeface="Open Sans" panose="020B0606030504020204" pitchFamily="34" charset="0"/>
                <a:ea typeface="Open Sans" panose="020B0606030504020204" pitchFamily="34" charset="0"/>
                <a:cs typeface="Open Sans" panose="020B0606030504020204" pitchFamily="34" charset="0"/>
              </a:rPr>
              <a:t>When people come through the gates, they see lots of greenery and flowers in raised beds – roses growing up the supports outside the Hive, a trellis up the side of the Hive, covered with plants. The planters are filled with flowers and kitchen herbs. The garden to the right is a full, productive kitchen garden, with an area where visitors can relax.</a:t>
            </a:r>
          </a:p>
          <a:p>
            <a:r>
              <a:rPr lang="en-GB" sz="1400" dirty="0">
                <a:latin typeface="Open Sans" panose="020B0606030504020204" pitchFamily="34" charset="0"/>
                <a:ea typeface="Open Sans" panose="020B0606030504020204" pitchFamily="34" charset="0"/>
                <a:cs typeface="Open Sans" panose="020B0606030504020204" pitchFamily="34" charset="0"/>
              </a:rPr>
              <a:t>The garden in front of the house is dedicated to cut flower growing, and is full of flowers.</a:t>
            </a:r>
          </a:p>
          <a:p>
            <a:r>
              <a:rPr lang="en-GB" sz="1400" dirty="0">
                <a:latin typeface="Open Sans" panose="020B0606030504020204" pitchFamily="34" charset="0"/>
                <a:ea typeface="Open Sans" panose="020B0606030504020204" pitchFamily="34" charset="0"/>
                <a:cs typeface="Open Sans" panose="020B0606030504020204" pitchFamily="34" charset="0"/>
              </a:rPr>
              <a:t>The car park is divided with raised beds, full of flowers and herbs. </a:t>
            </a:r>
          </a:p>
          <a:p>
            <a:r>
              <a:rPr lang="en-GB" sz="1400" dirty="0">
                <a:latin typeface="Open Sans" panose="020B0606030504020204" pitchFamily="34" charset="0"/>
                <a:ea typeface="Open Sans" panose="020B0606030504020204" pitchFamily="34" charset="0"/>
                <a:cs typeface="Open Sans" panose="020B0606030504020204" pitchFamily="34" charset="0"/>
              </a:rPr>
              <a:t>In the greenhouse, an aquaponics system produces an abundance of vegetables.</a:t>
            </a:r>
          </a:p>
          <a:p>
            <a:r>
              <a:rPr lang="en-GB" sz="1400" dirty="0">
                <a:latin typeface="Open Sans" panose="020B0606030504020204" pitchFamily="34" charset="0"/>
                <a:ea typeface="Open Sans" panose="020B0606030504020204" pitchFamily="34" charset="0"/>
                <a:cs typeface="Open Sans" panose="020B0606030504020204" pitchFamily="34" charset="0"/>
              </a:rPr>
              <a:t>In the lean-to is a jungle of houseplants</a:t>
            </a:r>
          </a:p>
          <a:p>
            <a:r>
              <a:rPr lang="en-GB" sz="1400" dirty="0">
                <a:latin typeface="Open Sans" panose="020B0606030504020204" pitchFamily="34" charset="0"/>
                <a:ea typeface="Open Sans" panose="020B0606030504020204" pitchFamily="34" charset="0"/>
                <a:cs typeface="Open Sans" panose="020B0606030504020204" pitchFamily="34" charset="0"/>
              </a:rPr>
              <a:t>The area behind the workshops has a polytunnel and a lovely covered seating area for people to relax. The area along the east side of the barn has a greenhouse. </a:t>
            </a:r>
          </a:p>
          <a:p>
            <a:r>
              <a:rPr lang="en-GB" sz="1400" dirty="0">
                <a:latin typeface="Open Sans" panose="020B0606030504020204" pitchFamily="34" charset="0"/>
                <a:ea typeface="Open Sans" panose="020B0606030504020204" pitchFamily="34" charset="0"/>
                <a:cs typeface="Open Sans" panose="020B0606030504020204" pitchFamily="34" charset="0"/>
              </a:rPr>
              <a:t>The caravan is clad with wood and has a turf roof. </a:t>
            </a:r>
          </a:p>
          <a:p>
            <a:r>
              <a:rPr lang="en-GB" sz="1400" dirty="0">
                <a:latin typeface="Open Sans" panose="020B0606030504020204" pitchFamily="34" charset="0"/>
                <a:ea typeface="Open Sans" panose="020B0606030504020204" pitchFamily="34" charset="0"/>
                <a:cs typeface="Open Sans" panose="020B0606030504020204" pitchFamily="34" charset="0"/>
              </a:rPr>
              <a:t>In the WET system there is a good sized vegetable patch. </a:t>
            </a:r>
          </a:p>
          <a:p>
            <a:r>
              <a:rPr lang="en-GB" sz="1400" dirty="0">
                <a:latin typeface="Open Sans" panose="020B0606030504020204" pitchFamily="34" charset="0"/>
                <a:ea typeface="Open Sans" panose="020B0606030504020204" pitchFamily="34" charset="0"/>
                <a:cs typeface="Open Sans" panose="020B0606030504020204" pitchFamily="34" charset="0"/>
              </a:rPr>
              <a:t>To the left as you pass the area where the bonfire is, there’s a fenced off area for growing veg. </a:t>
            </a:r>
          </a:p>
          <a:p>
            <a:r>
              <a:rPr lang="en-GB" sz="1400" dirty="0">
                <a:latin typeface="Open Sans" panose="020B0606030504020204" pitchFamily="34" charset="0"/>
                <a:ea typeface="Open Sans" panose="020B0606030504020204" pitchFamily="34" charset="0"/>
                <a:cs typeface="Open Sans" panose="020B0606030504020204" pitchFamily="34" charset="0"/>
              </a:rPr>
              <a:t>A chicken tractor is making good use of the strip that leads down to the field. </a:t>
            </a:r>
          </a:p>
          <a:p>
            <a:r>
              <a:rPr lang="en-GB" sz="1400" dirty="0">
                <a:latin typeface="Open Sans" panose="020B0606030504020204" pitchFamily="34" charset="0"/>
                <a:ea typeface="Open Sans" panose="020B0606030504020204" pitchFamily="34" charset="0"/>
                <a:cs typeface="Open Sans" panose="020B0606030504020204" pitchFamily="34" charset="0"/>
              </a:rPr>
              <a:t>Within the field there are veg beds, growing veg and seed crops alongside the herbs. </a:t>
            </a:r>
          </a:p>
          <a:p>
            <a:r>
              <a:rPr lang="en-GB" sz="1400" dirty="0">
                <a:latin typeface="Open Sans" panose="020B0606030504020204" pitchFamily="34" charset="0"/>
                <a:ea typeface="Open Sans" panose="020B0606030504020204" pitchFamily="34" charset="0"/>
                <a:cs typeface="Open Sans" panose="020B0606030504020204" pitchFamily="34" charset="0"/>
              </a:rPr>
              <a:t>The compost systems produce a variety of media, and all are high quality and enrich the soil.</a:t>
            </a:r>
          </a:p>
          <a:p>
            <a:r>
              <a:rPr lang="en-GB" sz="1400" dirty="0">
                <a:latin typeface="Open Sans" panose="020B0606030504020204" pitchFamily="34" charset="0"/>
                <a:ea typeface="Open Sans" panose="020B0606030504020204" pitchFamily="34" charset="0"/>
                <a:cs typeface="Open Sans" panose="020B0606030504020204" pitchFamily="34" charset="0"/>
              </a:rPr>
              <a:t>The system is a closed loop, with no need for imported materials. There is enough food for everyone on the farm, and a surplus to sell to the wider community.</a:t>
            </a:r>
          </a:p>
          <a:p>
            <a:r>
              <a:rPr lang="en-GB" sz="1400" dirty="0">
                <a:latin typeface="Open Sans" panose="020B0606030504020204" pitchFamily="34" charset="0"/>
                <a:ea typeface="Open Sans" panose="020B0606030504020204" pitchFamily="34" charset="0"/>
                <a:cs typeface="Open Sans" panose="020B0606030504020204" pitchFamily="34" charset="0"/>
              </a:rPr>
              <a:t>People who come to work on the land connect to the stillness and are nourished by it. </a:t>
            </a:r>
          </a:p>
          <a:p>
            <a:r>
              <a:rPr lang="en-GB" sz="1400" dirty="0">
                <a:latin typeface="Open Sans" panose="020B0606030504020204" pitchFamily="34" charset="0"/>
                <a:ea typeface="Open Sans" panose="020B0606030504020204" pitchFamily="34" charset="0"/>
                <a:cs typeface="Open Sans" panose="020B0606030504020204" pitchFamily="34" charset="0"/>
              </a:rPr>
              <a:t>We rent part of the neighbour’s trail bike practice field and grow veg there to sell to the wider community</a:t>
            </a:r>
          </a:p>
          <a:p>
            <a:r>
              <a:rPr lang="en-GB" sz="1400" dirty="0">
                <a:latin typeface="Open Sans" panose="020B0606030504020204" pitchFamily="34" charset="0"/>
                <a:ea typeface="Open Sans" panose="020B0606030504020204" pitchFamily="34" charset="0"/>
                <a:cs typeface="Open Sans" panose="020B0606030504020204" pitchFamily="34" charset="0"/>
              </a:rPr>
              <a:t>There are several pockets of perennial edibles throughout the site, providing more diversity, and increasing the abundance</a:t>
            </a:r>
          </a:p>
          <a:p>
            <a:r>
              <a:rPr lang="en-GB" sz="1400" dirty="0">
                <a:latin typeface="Open Sans" panose="020B0606030504020204" pitchFamily="34" charset="0"/>
                <a:ea typeface="Open Sans" panose="020B0606030504020204" pitchFamily="34" charset="0"/>
                <a:cs typeface="Open Sans" panose="020B0606030504020204" pitchFamily="34" charset="0"/>
              </a:rPr>
              <a:t> </a:t>
            </a:r>
          </a:p>
          <a:p>
            <a:endParaRPr lang="en-GB" sz="1400" dirty="0">
              <a:latin typeface="Open Sans" panose="020B0606030504020204" pitchFamily="34" charset="0"/>
              <a:ea typeface="Open Sans" panose="020B0606030504020204" pitchFamily="34" charset="0"/>
              <a:cs typeface="Open Sans" panose="020B0606030504020204" pitchFamily="34" charset="0"/>
            </a:endParaRPr>
          </a:p>
          <a:p>
            <a:endParaRPr lang="en-GB" sz="14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90848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BD4C741-0861-C903-98DB-89AB4ACB7AD9}"/>
              </a:ext>
            </a:extLst>
          </p:cNvPr>
          <p:cNvSpPr txBox="1"/>
          <p:nvPr/>
        </p:nvSpPr>
        <p:spPr>
          <a:xfrm>
            <a:off x="437705" y="1233399"/>
            <a:ext cx="11587717" cy="5909310"/>
          </a:xfrm>
          <a:prstGeom prst="rect">
            <a:avLst/>
          </a:prstGeom>
          <a:noFill/>
        </p:spPr>
        <p:txBody>
          <a:bodyPr wrap="square">
            <a:spAutoFit/>
          </a:bodyPr>
          <a:lstStyle/>
          <a:p>
            <a:r>
              <a:rPr lang="en-GB" sz="1800" b="1" dirty="0">
                <a:latin typeface="Open Sans" panose="020B0606030504020204" pitchFamily="34" charset="0"/>
                <a:ea typeface="Open Sans" panose="020B0606030504020204" pitchFamily="34" charset="0"/>
                <a:cs typeface="Open Sans" panose="020B0606030504020204" pitchFamily="34" charset="0"/>
              </a:rPr>
              <a:t>Potential</a:t>
            </a:r>
            <a:r>
              <a:rPr lang="en-GB" sz="1800" dirty="0">
                <a:latin typeface="Open Sans" panose="020B0606030504020204" pitchFamily="34" charset="0"/>
                <a:ea typeface="Open Sans" panose="020B0606030504020204" pitchFamily="34" charset="0"/>
                <a:cs typeface="Open Sans" panose="020B0606030504020204" pitchFamily="34" charset="0"/>
              </a:rPr>
              <a:t>, continued</a:t>
            </a:r>
          </a:p>
          <a:p>
            <a:endParaRPr lang="en-GB" sz="1800" dirty="0">
              <a:latin typeface="Open Sans" panose="020B0606030504020204" pitchFamily="34" charset="0"/>
              <a:ea typeface="Open Sans" panose="020B0606030504020204" pitchFamily="34" charset="0"/>
              <a:cs typeface="Open Sans" panose="020B0606030504020204" pitchFamily="34" charset="0"/>
            </a:endParaRPr>
          </a:p>
          <a:p>
            <a:r>
              <a:rPr lang="en-GB" sz="1800" dirty="0">
                <a:latin typeface="Open Sans" panose="020B0606030504020204" pitchFamily="34" charset="0"/>
                <a:ea typeface="Open Sans" panose="020B0606030504020204" pitchFamily="34" charset="0"/>
                <a:cs typeface="Open Sans" panose="020B0606030504020204" pitchFamily="34" charset="0"/>
              </a:rPr>
              <a:t>What is the relationship between the inherent character or qualities of the whole (which are enduring) and how could they be called forth and expressed within a given context (which is continuously changing)</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sz="1800" dirty="0">
                <a:latin typeface="Open Sans" panose="020B0606030504020204" pitchFamily="34" charset="0"/>
                <a:ea typeface="Open Sans" panose="020B0606030504020204" pitchFamily="34" charset="0"/>
                <a:cs typeface="Open Sans" panose="020B0606030504020204" pitchFamily="34" charset="0"/>
              </a:rPr>
              <a:t>What are the inherent character or qualities of the whole?</a:t>
            </a:r>
          </a:p>
          <a:p>
            <a:r>
              <a:rPr lang="en-GB" dirty="0">
                <a:latin typeface="Open Sans" panose="020B0606030504020204" pitchFamily="34" charset="0"/>
                <a:ea typeface="Open Sans" panose="020B0606030504020204" pitchFamily="34" charset="0"/>
                <a:cs typeface="Open Sans" panose="020B0606030504020204" pitchFamily="34" charset="0"/>
              </a:rPr>
              <a:t>A naturalistic biodiverse growing environment, </a:t>
            </a:r>
          </a:p>
          <a:p>
            <a:r>
              <a:rPr lang="en-GB" dirty="0">
                <a:latin typeface="Open Sans" panose="020B0606030504020204" pitchFamily="34" charset="0"/>
                <a:ea typeface="Open Sans" panose="020B0606030504020204" pitchFamily="34" charset="0"/>
                <a:cs typeface="Open Sans" panose="020B0606030504020204" pitchFamily="34" charset="0"/>
              </a:rPr>
              <a:t>A calm, relaxed and loosely structured, improvisational approach to the work</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The improvisational approach could be steered towards an iterative approach – Lean Farm systems</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How do I know if this is the potential, or just what I am projecting? Many people who visit Brookside comment on the calmness of the place, and some have been moved to tears by it. </a:t>
            </a:r>
          </a:p>
          <a:p>
            <a:r>
              <a:rPr lang="en-GB" dirty="0">
                <a:latin typeface="Open Sans" panose="020B0606030504020204" pitchFamily="34" charset="0"/>
                <a:ea typeface="Open Sans" panose="020B0606030504020204" pitchFamily="34" charset="0"/>
                <a:cs typeface="Open Sans" panose="020B0606030504020204" pitchFamily="34" charset="0"/>
              </a:rPr>
              <a:t>The potential that I see may just be my imposition…well, it will be interesting to find out! I would say that this isn’t just my vision, I know that this is in line with what other people would like to see happen.</a:t>
            </a:r>
          </a:p>
          <a:p>
            <a:r>
              <a:rPr lang="en-GB" dirty="0">
                <a:latin typeface="Open Sans" panose="020B0606030504020204" pitchFamily="34" charset="0"/>
                <a:ea typeface="Open Sans" panose="020B0606030504020204" pitchFamily="34" charset="0"/>
                <a:cs typeface="Open Sans" panose="020B0606030504020204" pitchFamily="34" charset="0"/>
              </a:rPr>
              <a:t>I will include a section in my client questionnaire about what potential other people see.</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Modern Love" panose="04090805081005020601" pitchFamily="82" charset="0"/>
                <a:ea typeface="Open Sans" panose="020B0606030504020204" pitchFamily="34" charset="0"/>
                <a:cs typeface="Open Sans" panose="020B0606030504020204" pitchFamily="34" charset="0"/>
              </a:rPr>
              <a:t>Action</a:t>
            </a:r>
          </a:p>
          <a:p>
            <a:r>
              <a:rPr lang="en-GB" dirty="0">
                <a:latin typeface="Open Sans" panose="020B0606030504020204" pitchFamily="34" charset="0"/>
                <a:ea typeface="Open Sans" panose="020B0606030504020204" pitchFamily="34" charset="0"/>
                <a:cs typeface="Open Sans" panose="020B0606030504020204" pitchFamily="34" charset="0"/>
              </a:rPr>
              <a:t>I will use this process within the ‘interview’ with members of the Brookside community </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sz="1800" dirty="0">
              <a:latin typeface="Open Sans" panose="020B0606030504020204" pitchFamily="34" charset="0"/>
              <a:ea typeface="Open Sans" panose="020B0606030504020204" pitchFamily="34" charset="0"/>
              <a:cs typeface="Open Sans" panose="020B0606030504020204" pitchFamily="34" charset="0"/>
            </a:endParaRPr>
          </a:p>
        </p:txBody>
      </p:sp>
      <p:sp>
        <p:nvSpPr>
          <p:cNvPr id="7" name="TextBox 6">
            <a:extLst>
              <a:ext uri="{FF2B5EF4-FFF2-40B4-BE49-F238E27FC236}">
                <a16:creationId xmlns:a16="http://schemas.microsoft.com/office/drawing/2014/main" id="{1469F3AB-1CE8-E74E-8320-4C665688E214}"/>
              </a:ext>
            </a:extLst>
          </p:cNvPr>
          <p:cNvSpPr txBox="1"/>
          <p:nvPr/>
        </p:nvSpPr>
        <p:spPr>
          <a:xfrm>
            <a:off x="437706" y="520528"/>
            <a:ext cx="11239647" cy="882678"/>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p>
        </p:txBody>
      </p:sp>
    </p:spTree>
    <p:extLst>
      <p:ext uri="{BB962C8B-B14F-4D97-AF65-F5344CB8AC3E}">
        <p14:creationId xmlns:p14="http://schemas.microsoft.com/office/powerpoint/2010/main" val="41721215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BD4C741-0861-C903-98DB-89AB4ACB7AD9}"/>
              </a:ext>
            </a:extLst>
          </p:cNvPr>
          <p:cNvSpPr txBox="1"/>
          <p:nvPr/>
        </p:nvSpPr>
        <p:spPr>
          <a:xfrm>
            <a:off x="437705" y="1233399"/>
            <a:ext cx="11587717" cy="2862322"/>
          </a:xfrm>
          <a:prstGeom prst="rect">
            <a:avLst/>
          </a:prstGeom>
          <a:noFill/>
        </p:spPr>
        <p:txBody>
          <a:bodyPr wrap="square">
            <a:spAutoFit/>
          </a:bodyPr>
          <a:lstStyle/>
          <a:p>
            <a:r>
              <a:rPr lang="en-GB" sz="1800" b="1" dirty="0">
                <a:latin typeface="Open Sans" panose="020B0606030504020204" pitchFamily="34" charset="0"/>
                <a:ea typeface="Open Sans" panose="020B0606030504020204" pitchFamily="34" charset="0"/>
                <a:cs typeface="Open Sans" panose="020B0606030504020204" pitchFamily="34" charset="0"/>
              </a:rPr>
              <a:t>Essence</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The irreducible core of a person or living system</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How do we put what Brookside’s essence is into words? I don’t see how this is possible, at this stage!</a:t>
            </a:r>
          </a:p>
          <a:p>
            <a:r>
              <a:rPr lang="en-GB" dirty="0">
                <a:latin typeface="Open Sans" panose="020B0606030504020204" pitchFamily="34" charset="0"/>
                <a:ea typeface="Open Sans" panose="020B0606030504020204" pitchFamily="34" charset="0"/>
                <a:cs typeface="Open Sans" panose="020B0606030504020204" pitchFamily="34" charset="0"/>
              </a:rPr>
              <a:t> </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sz="1800" dirty="0">
              <a:latin typeface="Open Sans" panose="020B0606030504020204" pitchFamily="34" charset="0"/>
              <a:ea typeface="Open Sans" panose="020B0606030504020204" pitchFamily="34" charset="0"/>
              <a:cs typeface="Open Sans" panose="020B0606030504020204" pitchFamily="34" charset="0"/>
            </a:endParaRPr>
          </a:p>
        </p:txBody>
      </p:sp>
      <p:sp>
        <p:nvSpPr>
          <p:cNvPr id="7" name="TextBox 6">
            <a:extLst>
              <a:ext uri="{FF2B5EF4-FFF2-40B4-BE49-F238E27FC236}">
                <a16:creationId xmlns:a16="http://schemas.microsoft.com/office/drawing/2014/main" id="{1469F3AB-1CE8-E74E-8320-4C665688E214}"/>
              </a:ext>
            </a:extLst>
          </p:cNvPr>
          <p:cNvSpPr txBox="1"/>
          <p:nvPr/>
        </p:nvSpPr>
        <p:spPr>
          <a:xfrm>
            <a:off x="437706" y="520528"/>
            <a:ext cx="11239647" cy="882678"/>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p>
        </p:txBody>
      </p:sp>
    </p:spTree>
    <p:extLst>
      <p:ext uri="{BB962C8B-B14F-4D97-AF65-F5344CB8AC3E}">
        <p14:creationId xmlns:p14="http://schemas.microsoft.com/office/powerpoint/2010/main" val="2308519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469F3AB-1CE8-E74E-8320-4C665688E214}"/>
              </a:ext>
            </a:extLst>
          </p:cNvPr>
          <p:cNvSpPr txBox="1"/>
          <p:nvPr/>
        </p:nvSpPr>
        <p:spPr>
          <a:xfrm>
            <a:off x="437706" y="520528"/>
            <a:ext cx="11239647" cy="4916346"/>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p>
          <a:p>
            <a:r>
              <a:rPr lang="en-GB" sz="2000" dirty="0">
                <a:latin typeface="Open Sans" panose="020B0606030504020204" pitchFamily="34" charset="0"/>
                <a:ea typeface="Open Sans" panose="020B0606030504020204" pitchFamily="34" charset="0"/>
                <a:cs typeface="Open Sans" panose="020B0606030504020204" pitchFamily="34" charset="0"/>
              </a:rPr>
              <a:t>The second set of practices is to see that the necessary sustenance that a living entity receives by being; </a:t>
            </a:r>
          </a:p>
          <a:p>
            <a:endParaRPr lang="en-GB" sz="2000" dirty="0">
              <a:latin typeface="Open Sans" panose="020B0606030504020204" pitchFamily="34" charset="0"/>
              <a:ea typeface="Open Sans" panose="020B0606030504020204" pitchFamily="34" charset="0"/>
              <a:cs typeface="Open Sans" panose="020B0606030504020204" pitchFamily="34" charset="0"/>
            </a:endParaRPr>
          </a:p>
          <a:p>
            <a:r>
              <a:rPr lang="en-GB" sz="2000" b="1" dirty="0">
                <a:latin typeface="Open Sans" panose="020B0606030504020204" pitchFamily="34" charset="0"/>
                <a:ea typeface="Open Sans" panose="020B0606030504020204" pitchFamily="34" charset="0"/>
                <a:cs typeface="Open Sans" panose="020B0606030504020204" pitchFamily="34" charset="0"/>
              </a:rPr>
              <a:t>nested</a:t>
            </a:r>
            <a:r>
              <a:rPr lang="en-GB" sz="2000" dirty="0">
                <a:latin typeface="Open Sans" panose="020B0606030504020204" pitchFamily="34" charset="0"/>
                <a:ea typeface="Open Sans" panose="020B0606030504020204" pitchFamily="34" charset="0"/>
                <a:cs typeface="Open Sans" panose="020B0606030504020204" pitchFamily="34" charset="0"/>
              </a:rPr>
              <a:t> within and making contributions to a larger system, </a:t>
            </a:r>
          </a:p>
          <a:p>
            <a:endParaRPr lang="en-GB" sz="2000" dirty="0">
              <a:latin typeface="Open Sans" panose="020B0606030504020204" pitchFamily="34" charset="0"/>
              <a:ea typeface="Open Sans" panose="020B0606030504020204" pitchFamily="34" charset="0"/>
              <a:cs typeface="Open Sans" panose="020B0606030504020204" pitchFamily="34" charset="0"/>
            </a:endParaRPr>
          </a:p>
          <a:p>
            <a:r>
              <a:rPr lang="en-GB" sz="2000" dirty="0">
                <a:latin typeface="Open Sans" panose="020B0606030504020204" pitchFamily="34" charset="0"/>
                <a:ea typeface="Open Sans" panose="020B0606030504020204" pitchFamily="34" charset="0"/>
                <a:cs typeface="Open Sans" panose="020B0606030504020204" pitchFamily="34" charset="0"/>
              </a:rPr>
              <a:t>The growing operations are nested within the broader operations of Brookside Farm. It is sustained by the land and the ecosystem that exists there, people each other, the household income</a:t>
            </a:r>
          </a:p>
          <a:p>
            <a:endParaRPr lang="en-GB" sz="2000" dirty="0">
              <a:latin typeface="Open Sans" panose="020B0606030504020204" pitchFamily="34" charset="0"/>
              <a:ea typeface="Open Sans" panose="020B0606030504020204" pitchFamily="34" charset="0"/>
              <a:cs typeface="Open Sans" panose="020B0606030504020204" pitchFamily="34" charset="0"/>
            </a:endParaRPr>
          </a:p>
          <a:p>
            <a:r>
              <a:rPr lang="en-GB" sz="2000" dirty="0">
                <a:latin typeface="Open Sans" panose="020B0606030504020204" pitchFamily="34" charset="0"/>
                <a:ea typeface="Open Sans" panose="020B0606030504020204" pitchFamily="34" charset="0"/>
                <a:cs typeface="Open Sans" panose="020B0606030504020204" pitchFamily="34" charset="0"/>
              </a:rPr>
              <a:t>How it contributes – a place for meaningful work for volunteers and residents, connection to the land, provision of food, materials for herbal drinks, employment for Bianca</a:t>
            </a:r>
          </a:p>
          <a:p>
            <a:endParaRPr lang="en-GB" sz="2000" dirty="0">
              <a:latin typeface="Open Sans" panose="020B0606030504020204" pitchFamily="34" charset="0"/>
              <a:ea typeface="Open Sans" panose="020B0606030504020204" pitchFamily="34" charset="0"/>
              <a:cs typeface="Open Sans" panose="020B0606030504020204" pitchFamily="34" charset="0"/>
            </a:endParaRPr>
          </a:p>
          <a:p>
            <a:pPr>
              <a:lnSpc>
                <a:spcPct val="107000"/>
              </a:lnSpc>
              <a:spcBef>
                <a:spcPts val="200"/>
              </a:spcBef>
            </a:pPr>
            <a:endParaRPr lang="en-GB" sz="20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50542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469F3AB-1CE8-E74E-8320-4C665688E214}"/>
              </a:ext>
            </a:extLst>
          </p:cNvPr>
          <p:cNvSpPr txBox="1"/>
          <p:nvPr/>
        </p:nvSpPr>
        <p:spPr>
          <a:xfrm>
            <a:off x="437706" y="520528"/>
            <a:ext cx="11239647" cy="5991768"/>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endParaRPr lang="en-GB" sz="2000" b="1"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The second set of practices is to see that the necessary sustenance that a living entity receives by being nested within and making contributions to a larger system, so that I can recognise how to intervene in ways that are;</a:t>
            </a:r>
          </a:p>
          <a:p>
            <a:r>
              <a:rPr lang="en-GB" sz="1200" b="1" dirty="0">
                <a:latin typeface="Open Sans" panose="020B0606030504020204" pitchFamily="34" charset="0"/>
                <a:ea typeface="Open Sans" panose="020B0606030504020204" pitchFamily="34" charset="0"/>
                <a:cs typeface="Open Sans" panose="020B0606030504020204" pitchFamily="34" charset="0"/>
              </a:rPr>
              <a:t>Nodal</a:t>
            </a:r>
            <a:r>
              <a:rPr lang="en-GB" sz="1200" dirty="0">
                <a:latin typeface="Open Sans" panose="020B0606030504020204" pitchFamily="34" charset="0"/>
                <a:ea typeface="Open Sans" panose="020B0606030504020204" pitchFamily="34" charset="0"/>
                <a:cs typeface="Open Sans" panose="020B0606030504020204" pitchFamily="34" charset="0"/>
              </a:rPr>
              <a:t> in order to produce a prime, higher-order effect that creates the conditions for beneficial growth,</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Where are the nodes that will bring about the prime, higher order effect?</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Not to be a drain, to be supported by other systems and to support other systems, not to be things that we might assume we would need – to remove oneself from the process</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How do we ‘merge with the subject of our inquiry’? Perhaps by using the CS framework as a tarting point for the conversations we have with everyone involved.</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They concentrate into a single concept or intervention the potential for transforming the whole of a system. </a:t>
            </a:r>
          </a:p>
          <a:p>
            <a:r>
              <a:rPr lang="en-GB" sz="1200" dirty="0">
                <a:latin typeface="Open Sans" panose="020B0606030504020204" pitchFamily="34" charset="0"/>
                <a:ea typeface="Open Sans" panose="020B0606030504020204" pitchFamily="34" charset="0"/>
                <a:cs typeface="Open Sans" panose="020B0606030504020204" pitchFamily="34" charset="0"/>
              </a:rPr>
              <a:t>We need to merge with the subject of our inquiry, experiencing it from the inside and surrendering  all of our preconceptions about it. </a:t>
            </a:r>
          </a:p>
          <a:p>
            <a:r>
              <a:rPr lang="en-GB" sz="1200" dirty="0">
                <a:latin typeface="Open Sans" panose="020B0606030504020204" pitchFamily="34" charset="0"/>
                <a:ea typeface="Open Sans" panose="020B0606030504020204" pitchFamily="34" charset="0"/>
                <a:cs typeface="Open Sans" panose="020B0606030504020204" pitchFamily="34" charset="0"/>
              </a:rPr>
              <a:t>Scan the patterns of activity or change for the highly charged places of concentration where something new can burst forth into existence.</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They have us at the moment. Are we nodal? Could our enthusiasm be the catalyst? </a:t>
            </a:r>
          </a:p>
          <a:p>
            <a:r>
              <a:rPr lang="en-GB" sz="1200" dirty="0">
                <a:latin typeface="Open Sans" panose="020B0606030504020204" pitchFamily="34" charset="0"/>
                <a:ea typeface="Open Sans" panose="020B0606030504020204" pitchFamily="34" charset="0"/>
                <a:cs typeface="Open Sans" panose="020B0606030504020204" pitchFamily="34" charset="0"/>
              </a:rPr>
              <a:t>Is it something around the energy of the distillery and herbal drinks production? Can the horticultural operations be developed so as to support Katie and Bianca with their work? Katie is stretched, Bianca seems to be a bit disinterested. What is going on there? </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This isn’t about looking at the inputs/outputs diagram and seeing where the connections are, we can drop this for this part of the process</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This is a point at where Killian and I have a slightly different perspective, as he thinks that the inputs/outputs diagram is…but I am concerned that it is a mechanistic approach. I would like to use a more intuitive approach.</a:t>
            </a:r>
          </a:p>
          <a:p>
            <a:endParaRPr lang="en-GB" sz="1400" dirty="0">
              <a:latin typeface="Open Sans" panose="020B0606030504020204" pitchFamily="34" charset="0"/>
              <a:ea typeface="Open Sans" panose="020B0606030504020204" pitchFamily="34" charset="0"/>
              <a:cs typeface="Open Sans" panose="020B0606030504020204" pitchFamily="34" charset="0"/>
            </a:endParaRPr>
          </a:p>
          <a:p>
            <a:endParaRPr lang="en-GB" sz="1400" dirty="0">
              <a:latin typeface="Open Sans" panose="020B0606030504020204" pitchFamily="34" charset="0"/>
              <a:ea typeface="Open Sans" panose="020B0606030504020204" pitchFamily="34" charset="0"/>
              <a:cs typeface="Open Sans" panose="020B0606030504020204" pitchFamily="34" charset="0"/>
            </a:endParaRPr>
          </a:p>
          <a:p>
            <a:endParaRPr lang="en-GB" sz="16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051574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469F3AB-1CE8-E74E-8320-4C665688E214}"/>
              </a:ext>
            </a:extLst>
          </p:cNvPr>
          <p:cNvSpPr txBox="1"/>
          <p:nvPr/>
        </p:nvSpPr>
        <p:spPr>
          <a:xfrm>
            <a:off x="437706" y="520528"/>
            <a:ext cx="11239647" cy="4145109"/>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p>
          <a:p>
            <a:r>
              <a:rPr lang="en-GB" sz="1400" dirty="0">
                <a:latin typeface="Open Sans" panose="020B0606030504020204" pitchFamily="34" charset="0"/>
                <a:ea typeface="Open Sans" panose="020B0606030504020204" pitchFamily="34" charset="0"/>
                <a:cs typeface="Open Sans" panose="020B0606030504020204" pitchFamily="34" charset="0"/>
              </a:rPr>
              <a:t>The second set of practices is to see that the necessary sustenance that a living entity receives by being nested within and making contributions to a larger system, so that I can recognise how to intervene in ways that are nodal, in order to produce a prime, higher-order effect that creates the conditions for beneficial growth, fostering as a result of fostering as a result of the</a:t>
            </a:r>
          </a:p>
          <a:p>
            <a:r>
              <a:rPr lang="en-GB" sz="1400" b="1" dirty="0">
                <a:latin typeface="Open Sans" panose="020B0606030504020204" pitchFamily="34" charset="0"/>
                <a:ea typeface="Open Sans" panose="020B0606030504020204" pitchFamily="34" charset="0"/>
                <a:cs typeface="Open Sans" panose="020B0606030504020204" pitchFamily="34" charset="0"/>
              </a:rPr>
              <a:t>Field</a:t>
            </a:r>
            <a:r>
              <a:rPr lang="en-GB" sz="1400" dirty="0">
                <a:latin typeface="Open Sans" panose="020B0606030504020204" pitchFamily="34" charset="0"/>
                <a:ea typeface="Open Sans" panose="020B0606030504020204" pitchFamily="34" charset="0"/>
                <a:cs typeface="Open Sans" panose="020B0606030504020204" pitchFamily="34" charset="0"/>
              </a:rPr>
              <a:t> of creative energy that makes it possible for living beings to bring forth the best they are capable of, individually and collectively</a:t>
            </a:r>
          </a:p>
          <a:p>
            <a:endParaRPr lang="en-GB" sz="1400" dirty="0">
              <a:latin typeface="Open Sans" panose="020B0606030504020204" pitchFamily="34" charset="0"/>
              <a:ea typeface="Open Sans" panose="020B0606030504020204" pitchFamily="34" charset="0"/>
              <a:cs typeface="Open Sans" panose="020B0606030504020204" pitchFamily="34" charset="0"/>
            </a:endParaRPr>
          </a:p>
          <a:p>
            <a:r>
              <a:rPr lang="en-GB" sz="1400" dirty="0">
                <a:latin typeface="Open Sans" panose="020B0606030504020204" pitchFamily="34" charset="0"/>
                <a:ea typeface="Open Sans" panose="020B0606030504020204" pitchFamily="34" charset="0"/>
                <a:cs typeface="Open Sans" panose="020B0606030504020204" pitchFamily="34" charset="0"/>
              </a:rPr>
              <a:t>‘Fields are organised patterns of energy that influence and respond to the quality of activity occurring within a system. This implies that if we want to affect a system, the way to do so is by working on the energy field that is organising it.  Fields are one of the underlying conditions that make it possible to transform a whole system through a single nodal intervention […]What’s needed is a way to shift the atmosphere (or energy field) so that something new becomes possible’.</a:t>
            </a:r>
          </a:p>
          <a:p>
            <a:endParaRPr lang="en-GB" sz="1400" dirty="0">
              <a:latin typeface="Open Sans" panose="020B0606030504020204" pitchFamily="34" charset="0"/>
              <a:ea typeface="Open Sans" panose="020B0606030504020204" pitchFamily="34" charset="0"/>
              <a:cs typeface="Open Sans" panose="020B0606030504020204" pitchFamily="34" charset="0"/>
            </a:endParaRPr>
          </a:p>
          <a:p>
            <a:r>
              <a:rPr lang="en-GB" sz="1400" dirty="0">
                <a:latin typeface="Open Sans" panose="020B0606030504020204" pitchFamily="34" charset="0"/>
                <a:ea typeface="Open Sans" panose="020B0606030504020204" pitchFamily="34" charset="0"/>
                <a:cs typeface="Open Sans" panose="020B0606030504020204" pitchFamily="34" charset="0"/>
              </a:rPr>
              <a:t>I find this concept challenging. I cannot grasp it. Hopefully, my understanding of it evolve throughout this design process</a:t>
            </a:r>
          </a:p>
          <a:p>
            <a:endParaRPr lang="en-GB" sz="1400" dirty="0">
              <a:latin typeface="Open Sans" panose="020B0606030504020204" pitchFamily="34" charset="0"/>
              <a:ea typeface="Open Sans" panose="020B0606030504020204" pitchFamily="34" charset="0"/>
              <a:cs typeface="Open Sans" panose="020B0606030504020204" pitchFamily="34" charset="0"/>
            </a:endParaRPr>
          </a:p>
          <a:p>
            <a:endParaRPr lang="en-GB" sz="1400" dirty="0">
              <a:latin typeface="Open Sans" panose="020B0606030504020204" pitchFamily="34" charset="0"/>
              <a:ea typeface="Open Sans" panose="020B0606030504020204" pitchFamily="34" charset="0"/>
              <a:cs typeface="Open Sans" panose="020B0606030504020204" pitchFamily="34" charset="0"/>
            </a:endParaRPr>
          </a:p>
          <a:p>
            <a:endParaRPr lang="en-GB" sz="1400" dirty="0">
              <a:latin typeface="Open Sans" panose="020B0606030504020204" pitchFamily="34" charset="0"/>
              <a:ea typeface="Open Sans" panose="020B0606030504020204" pitchFamily="34" charset="0"/>
              <a:cs typeface="Open Sans" panose="020B0606030504020204" pitchFamily="34" charset="0"/>
            </a:endParaRPr>
          </a:p>
          <a:p>
            <a:endParaRPr lang="en-GB" sz="16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869265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6" y="520528"/>
            <a:ext cx="11239647" cy="1223027"/>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p>
          <a:p>
            <a:pPr>
              <a:lnSpc>
                <a:spcPct val="107000"/>
              </a:lnSpc>
              <a:spcBef>
                <a:spcPts val="200"/>
              </a:spcBef>
            </a:pPr>
            <a:endParaRPr lang="en-GB" sz="20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55459"/>
            <a:ext cx="11162709" cy="2585323"/>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Carol Sanford – A Regenerative Life</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The third practice is </a:t>
            </a:r>
            <a:r>
              <a:rPr lang="en-GB" i="1" dirty="0">
                <a:latin typeface="Open Sans" panose="020B0606030504020204" pitchFamily="34" charset="0"/>
                <a:ea typeface="Open Sans" panose="020B0606030504020204" pitchFamily="34" charset="0"/>
                <a:cs typeface="Open Sans" panose="020B0606030504020204" pitchFamily="34" charset="0"/>
              </a:rPr>
              <a:t>development.</a:t>
            </a:r>
          </a:p>
          <a:p>
            <a:r>
              <a:rPr lang="en-GB" dirty="0">
                <a:latin typeface="Open Sans" panose="020B0606030504020204" pitchFamily="34" charset="0"/>
                <a:ea typeface="Open Sans" panose="020B0606030504020204" pitchFamily="34" charset="0"/>
                <a:cs typeface="Open Sans" panose="020B0606030504020204" pitchFamily="34" charset="0"/>
              </a:rPr>
              <a:t>‘tapping into the development potential in people and organizations […] is the key to a non-heroic approach to world evolution. After all, the energy for change doesn’t come from heroes. It lies within every living thing, waiting for the right opportunity to be expressed’.</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960097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6" y="520528"/>
            <a:ext cx="11239647" cy="1223027"/>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p>
          <a:p>
            <a:pPr>
              <a:lnSpc>
                <a:spcPct val="107000"/>
              </a:lnSpc>
              <a:spcBef>
                <a:spcPts val="200"/>
              </a:spcBef>
            </a:pPr>
            <a:endParaRPr lang="en-GB" sz="20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55459"/>
            <a:ext cx="11162709" cy="4247317"/>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Managing Inner Obstacles</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How does this relate to this design? Could they be seen as a set of principles?</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Waste – does this link up with the Ben Hartman principles</a:t>
            </a:r>
          </a:p>
          <a:p>
            <a:r>
              <a:rPr lang="en-GB" dirty="0">
                <a:latin typeface="Open Sans" panose="020B0606030504020204" pitchFamily="34" charset="0"/>
                <a:ea typeface="Open Sans" panose="020B0606030504020204" pitchFamily="34" charset="0"/>
                <a:cs typeface="Open Sans" panose="020B0606030504020204" pitchFamily="34" charset="0"/>
              </a:rPr>
              <a:t>Self-Centredness</a:t>
            </a:r>
          </a:p>
          <a:p>
            <a:r>
              <a:rPr lang="en-GB" dirty="0">
                <a:latin typeface="Open Sans" panose="020B0606030504020204" pitchFamily="34" charset="0"/>
                <a:ea typeface="Open Sans" panose="020B0606030504020204" pitchFamily="34" charset="0"/>
                <a:cs typeface="Open Sans" panose="020B0606030504020204" pitchFamily="34" charset="0"/>
              </a:rPr>
              <a:t>Attachment - </a:t>
            </a:r>
          </a:p>
          <a:p>
            <a:r>
              <a:rPr lang="en-GB" dirty="0">
                <a:latin typeface="Open Sans" panose="020B0606030504020204" pitchFamily="34" charset="0"/>
                <a:ea typeface="Open Sans" panose="020B0606030504020204" pitchFamily="34" charset="0"/>
                <a:cs typeface="Open Sans" panose="020B0606030504020204" pitchFamily="34" charset="0"/>
              </a:rPr>
              <a:t>Fear - </a:t>
            </a:r>
          </a:p>
          <a:p>
            <a:r>
              <a:rPr lang="en-GB" dirty="0">
                <a:latin typeface="Open Sans" panose="020B0606030504020204" pitchFamily="34" charset="0"/>
                <a:ea typeface="Open Sans" panose="020B0606030504020204" pitchFamily="34" charset="0"/>
                <a:cs typeface="Open Sans" panose="020B0606030504020204" pitchFamily="34" charset="0"/>
              </a:rPr>
              <a:t>Identification – don’t take things personally, it’s not about you</a:t>
            </a:r>
          </a:p>
          <a:p>
            <a:r>
              <a:rPr lang="en-GB" dirty="0">
                <a:latin typeface="Open Sans" panose="020B0606030504020204" pitchFamily="34" charset="0"/>
                <a:ea typeface="Open Sans" panose="020B0606030504020204" pitchFamily="34" charset="0"/>
                <a:cs typeface="Open Sans" panose="020B0606030504020204" pitchFamily="34" charset="0"/>
              </a:rPr>
              <a:t>Fabrication – Be honest. </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865118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6" y="520528"/>
            <a:ext cx="11239647" cy="1223027"/>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p>
          <a:p>
            <a:pPr>
              <a:lnSpc>
                <a:spcPct val="107000"/>
              </a:lnSpc>
              <a:spcBef>
                <a:spcPts val="200"/>
              </a:spcBef>
            </a:pPr>
            <a:endParaRPr lang="en-GB" sz="20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55459"/>
            <a:ext cx="11162709" cy="4524315"/>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Roles</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Spirit Resource</a:t>
            </a:r>
          </a:p>
          <a:p>
            <a:r>
              <a:rPr lang="en-GB" dirty="0">
                <a:latin typeface="Open Sans" panose="020B0606030504020204" pitchFamily="34" charset="0"/>
                <a:ea typeface="Open Sans" panose="020B0606030504020204" pitchFamily="34" charset="0"/>
                <a:cs typeface="Open Sans" panose="020B0606030504020204" pitchFamily="34" charset="0"/>
              </a:rPr>
              <a:t>Citizen</a:t>
            </a:r>
          </a:p>
          <a:p>
            <a:r>
              <a:rPr lang="en-GB" dirty="0">
                <a:latin typeface="Open Sans" panose="020B0606030504020204" pitchFamily="34" charset="0"/>
                <a:ea typeface="Open Sans" panose="020B0606030504020204" pitchFamily="34" charset="0"/>
                <a:cs typeface="Open Sans" panose="020B0606030504020204" pitchFamily="34" charset="0"/>
              </a:rPr>
              <a:t>Economic Shaper</a:t>
            </a:r>
          </a:p>
          <a:p>
            <a:r>
              <a:rPr lang="en-GB" dirty="0">
                <a:latin typeface="Open Sans" panose="020B0606030504020204" pitchFamily="34" charset="0"/>
                <a:ea typeface="Open Sans" panose="020B0606030504020204" pitchFamily="34" charset="0"/>
                <a:cs typeface="Open Sans" panose="020B0606030504020204" pitchFamily="34" charset="0"/>
              </a:rPr>
              <a:t>Media Content Creator</a:t>
            </a:r>
          </a:p>
          <a:p>
            <a:r>
              <a:rPr lang="en-GB" dirty="0">
                <a:latin typeface="Open Sans" panose="020B0606030504020204" pitchFamily="34" charset="0"/>
                <a:ea typeface="Open Sans" panose="020B0606030504020204" pitchFamily="34" charset="0"/>
                <a:cs typeface="Open Sans" panose="020B0606030504020204" pitchFamily="34" charset="0"/>
              </a:rPr>
              <a:t>Parent</a:t>
            </a:r>
          </a:p>
          <a:p>
            <a:r>
              <a:rPr lang="en-GB" dirty="0">
                <a:latin typeface="Open Sans" panose="020B0606030504020204" pitchFamily="34" charset="0"/>
                <a:ea typeface="Open Sans" panose="020B0606030504020204" pitchFamily="34" charset="0"/>
                <a:cs typeface="Open Sans" panose="020B0606030504020204" pitchFamily="34" charset="0"/>
              </a:rPr>
              <a:t>Earth Tender</a:t>
            </a:r>
          </a:p>
          <a:p>
            <a:r>
              <a:rPr lang="en-GB" dirty="0">
                <a:latin typeface="Open Sans" panose="020B0606030504020204" pitchFamily="34" charset="0"/>
                <a:ea typeface="Open Sans" panose="020B0606030504020204" pitchFamily="34" charset="0"/>
                <a:cs typeface="Open Sans" panose="020B0606030504020204" pitchFamily="34" charset="0"/>
              </a:rPr>
              <a:t>Educator</a:t>
            </a:r>
          </a:p>
          <a:p>
            <a:r>
              <a:rPr lang="en-GB" dirty="0">
                <a:latin typeface="Open Sans" panose="020B0606030504020204" pitchFamily="34" charset="0"/>
                <a:ea typeface="Open Sans" panose="020B0606030504020204" pitchFamily="34" charset="0"/>
                <a:cs typeface="Open Sans" panose="020B0606030504020204" pitchFamily="34" charset="0"/>
              </a:rPr>
              <a:t>Designer</a:t>
            </a:r>
          </a:p>
          <a:p>
            <a:r>
              <a:rPr lang="en-GB" dirty="0">
                <a:latin typeface="Open Sans" panose="020B0606030504020204" pitchFamily="34" charset="0"/>
                <a:ea typeface="Open Sans" panose="020B0606030504020204" pitchFamily="34" charset="0"/>
                <a:cs typeface="Open Sans" panose="020B0606030504020204" pitchFamily="34" charset="0"/>
              </a:rPr>
              <a:t>Entrepreneur</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89612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F5EA906-EAF0-D217-F85E-793D914B97F9}"/>
              </a:ext>
            </a:extLst>
          </p:cNvPr>
          <p:cNvSpPr txBox="1"/>
          <p:nvPr/>
        </p:nvSpPr>
        <p:spPr>
          <a:xfrm>
            <a:off x="9486900" y="184805"/>
            <a:ext cx="2702052" cy="150588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5200" kern="1200" dirty="0">
                <a:solidFill>
                  <a:srgbClr val="5B0C15"/>
                </a:solidFill>
                <a:effectLst/>
                <a:latin typeface="Modern Love" panose="04090805081005020601" pitchFamily="82" charset="0"/>
                <a:ea typeface="+mj-ea"/>
                <a:cs typeface="+mj-cs"/>
              </a:rPr>
              <a:t>overview</a:t>
            </a:r>
            <a:endParaRPr lang="en-US" sz="5200" b="1" kern="1200" dirty="0">
              <a:solidFill>
                <a:srgbClr val="5B0C15"/>
              </a:solidFill>
              <a:latin typeface="Modern Love" panose="04090805081005020601" pitchFamily="82" charset="0"/>
              <a:ea typeface="+mj-ea"/>
              <a:cs typeface="+mj-cs"/>
            </a:endParaRPr>
          </a:p>
        </p:txBody>
      </p:sp>
      <p:graphicFrame>
        <p:nvGraphicFramePr>
          <p:cNvPr id="4" name="Table 3">
            <a:extLst>
              <a:ext uri="{FF2B5EF4-FFF2-40B4-BE49-F238E27FC236}">
                <a16:creationId xmlns:a16="http://schemas.microsoft.com/office/drawing/2014/main" id="{82C44C96-E850-F568-6273-301C0F2AA79D}"/>
              </a:ext>
            </a:extLst>
          </p:cNvPr>
          <p:cNvGraphicFramePr>
            <a:graphicFrameLocks noGrp="1"/>
          </p:cNvGraphicFramePr>
          <p:nvPr>
            <p:extLst>
              <p:ext uri="{D42A27DB-BD31-4B8C-83A1-F6EECF244321}">
                <p14:modId xmlns:p14="http://schemas.microsoft.com/office/powerpoint/2010/main" val="285255753"/>
              </p:ext>
            </p:extLst>
          </p:nvPr>
        </p:nvGraphicFramePr>
        <p:xfrm>
          <a:off x="0" y="1295400"/>
          <a:ext cx="12188952" cy="5661412"/>
        </p:xfrm>
        <a:graphic>
          <a:graphicData uri="http://schemas.openxmlformats.org/drawingml/2006/table">
            <a:tbl>
              <a:tblPr firstRow="1" firstCol="1" bandRow="1">
                <a:tableStyleId>{0505E3EF-67EA-436B-97B2-0124C06EBD24}</a:tableStyleId>
              </a:tblPr>
              <a:tblGrid>
                <a:gridCol w="2311981">
                  <a:extLst>
                    <a:ext uri="{9D8B030D-6E8A-4147-A177-3AD203B41FA5}">
                      <a16:colId xmlns:a16="http://schemas.microsoft.com/office/drawing/2014/main" val="4070959931"/>
                    </a:ext>
                  </a:extLst>
                </a:gridCol>
                <a:gridCol w="9876971">
                  <a:extLst>
                    <a:ext uri="{9D8B030D-6E8A-4147-A177-3AD203B41FA5}">
                      <a16:colId xmlns:a16="http://schemas.microsoft.com/office/drawing/2014/main" val="2716581263"/>
                    </a:ext>
                  </a:extLst>
                </a:gridCol>
              </a:tblGrid>
              <a:tr h="367863">
                <a:tc>
                  <a:txBody>
                    <a:bodyPr/>
                    <a:lstStyle/>
                    <a:p>
                      <a:r>
                        <a:rPr lang="en-GB" sz="150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Aim</a:t>
                      </a:r>
                    </a:p>
                  </a:txBody>
                  <a:tcPr marL="92565" marR="92565" marT="0" marB="0"/>
                </a:tc>
                <a:tc>
                  <a:txBody>
                    <a:bodyPr/>
                    <a:lstStyle/>
                    <a:p>
                      <a:r>
                        <a:rPr lang="en-GB" sz="1500" b="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To decide if growing food and flowers at Brookside is feasible, for us and for the folk of Brookside</a:t>
                      </a:r>
                    </a:p>
                  </a:txBody>
                  <a:tcPr marL="92565" marR="92565" marT="0" marB="0"/>
                </a:tc>
                <a:extLst>
                  <a:ext uri="{0D108BD9-81ED-4DB2-BD59-A6C34878D82A}">
                    <a16:rowId xmlns:a16="http://schemas.microsoft.com/office/drawing/2014/main" val="4009856092"/>
                  </a:ext>
                </a:extLst>
              </a:tr>
              <a:tr h="367863">
                <a:tc>
                  <a:txBody>
                    <a:bodyPr/>
                    <a:lstStyle/>
                    <a:p>
                      <a:r>
                        <a:rPr lang="en-GB" sz="150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Date</a:t>
                      </a:r>
                    </a:p>
                  </a:txBody>
                  <a:tcPr marL="92565" marR="92565" marT="0" marB="0"/>
                </a:tc>
                <a:tc>
                  <a:txBody>
                    <a:bodyPr/>
                    <a:lstStyle/>
                    <a:p>
                      <a:r>
                        <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24.06.22 - </a:t>
                      </a:r>
                    </a:p>
                  </a:txBody>
                  <a:tcPr marL="92565" marR="92565" marT="0" marB="0"/>
                </a:tc>
                <a:extLst>
                  <a:ext uri="{0D108BD9-81ED-4DB2-BD59-A6C34878D82A}">
                    <a16:rowId xmlns:a16="http://schemas.microsoft.com/office/drawing/2014/main" val="1931609994"/>
                  </a:ext>
                </a:extLst>
              </a:tr>
              <a:tr h="367863">
                <a:tc>
                  <a:txBody>
                    <a:bodyPr/>
                    <a:lstStyle/>
                    <a:p>
                      <a:r>
                        <a:rPr lang="en-GB" sz="150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Location</a:t>
                      </a:r>
                    </a:p>
                  </a:txBody>
                  <a:tcPr marL="92565" marR="92565" marT="0" marB="0"/>
                </a:tc>
                <a:tc>
                  <a:txBody>
                    <a:bodyPr/>
                    <a:lstStyle/>
                    <a:p>
                      <a:r>
                        <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Brookside Farm</a:t>
                      </a:r>
                    </a:p>
                  </a:txBody>
                  <a:tcPr marL="92565" marR="92565" marT="0" marB="0"/>
                </a:tc>
                <a:extLst>
                  <a:ext uri="{0D108BD9-81ED-4DB2-BD59-A6C34878D82A}">
                    <a16:rowId xmlns:a16="http://schemas.microsoft.com/office/drawing/2014/main" val="774527336"/>
                  </a:ext>
                </a:extLst>
              </a:tr>
              <a:tr h="367863">
                <a:tc>
                  <a:txBody>
                    <a:bodyPr/>
                    <a:lstStyle/>
                    <a:p>
                      <a:r>
                        <a:rPr lang="en-GB" sz="150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Client</a:t>
                      </a:r>
                    </a:p>
                  </a:txBody>
                  <a:tcPr marL="92565" marR="92565" marT="0" marB="0"/>
                </a:tc>
                <a:tc>
                  <a:txBody>
                    <a:bodyPr/>
                    <a:lstStyle/>
                    <a:p>
                      <a:r>
                        <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Us and Brookside Farm</a:t>
                      </a:r>
                    </a:p>
                  </a:txBody>
                  <a:tcPr marL="92565" marR="92565" marT="0" marB="0"/>
                </a:tc>
                <a:extLst>
                  <a:ext uri="{0D108BD9-81ED-4DB2-BD59-A6C34878D82A}">
                    <a16:rowId xmlns:a16="http://schemas.microsoft.com/office/drawing/2014/main" val="4190524925"/>
                  </a:ext>
                </a:extLst>
              </a:tr>
              <a:tr h="367863">
                <a:tc>
                  <a:txBody>
                    <a:bodyPr/>
                    <a:lstStyle/>
                    <a:p>
                      <a:r>
                        <a:rPr lang="en-GB" sz="150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Status</a:t>
                      </a:r>
                    </a:p>
                  </a:txBody>
                  <a:tcPr marL="92565" marR="92565" marT="0" marB="0"/>
                </a:tc>
                <a:tc>
                  <a:txBody>
                    <a:bodyPr/>
                    <a:lstStyle/>
                    <a:p>
                      <a:endPar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endParaRPr>
                    </a:p>
                  </a:txBody>
                  <a:tcPr marL="92565" marR="92565" marT="0" marB="0"/>
                </a:tc>
                <a:extLst>
                  <a:ext uri="{0D108BD9-81ED-4DB2-BD59-A6C34878D82A}">
                    <a16:rowId xmlns:a16="http://schemas.microsoft.com/office/drawing/2014/main" val="3952346904"/>
                  </a:ext>
                </a:extLst>
              </a:tr>
              <a:tr h="320866">
                <a:tc>
                  <a:txBody>
                    <a:bodyPr/>
                    <a:lstStyle/>
                    <a:p>
                      <a:r>
                        <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Area of Application</a:t>
                      </a:r>
                    </a:p>
                  </a:txBody>
                  <a:tcPr marL="92565" marR="92565" marT="0" marB="0"/>
                </a:tc>
                <a:tc>
                  <a:txBody>
                    <a:bodyPr/>
                    <a:lstStyle/>
                    <a:p>
                      <a:endPar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endParaRPr>
                    </a:p>
                  </a:txBody>
                  <a:tcPr marL="92565" marR="92565" marT="0" marB="0"/>
                </a:tc>
                <a:extLst>
                  <a:ext uri="{0D108BD9-81ED-4DB2-BD59-A6C34878D82A}">
                    <a16:rowId xmlns:a16="http://schemas.microsoft.com/office/drawing/2014/main" val="2928917514"/>
                  </a:ext>
                </a:extLst>
              </a:tr>
              <a:tr h="797442">
                <a:tc>
                  <a:txBody>
                    <a:bodyPr/>
                    <a:lstStyle/>
                    <a:p>
                      <a:r>
                        <a:rPr lang="en-GB" sz="150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Principles</a:t>
                      </a:r>
                    </a:p>
                  </a:txBody>
                  <a:tcPr marL="92565" marR="92565" marT="0" marB="0"/>
                </a:tc>
                <a:tc>
                  <a:txBody>
                    <a:bodyPr/>
                    <a:lstStyle/>
                    <a:p>
                      <a:endParaRPr lang="en-US"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endParaRPr>
                    </a:p>
                  </a:txBody>
                  <a:tcPr marL="92565" marR="92565" marT="0" marB="0"/>
                </a:tc>
                <a:extLst>
                  <a:ext uri="{0D108BD9-81ED-4DB2-BD59-A6C34878D82A}">
                    <a16:rowId xmlns:a16="http://schemas.microsoft.com/office/drawing/2014/main" val="2383385888"/>
                  </a:ext>
                </a:extLst>
              </a:tr>
              <a:tr h="367863">
                <a:tc>
                  <a:txBody>
                    <a:bodyPr/>
                    <a:lstStyle/>
                    <a:p>
                      <a:r>
                        <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Framework</a:t>
                      </a:r>
                    </a:p>
                  </a:txBody>
                  <a:tcPr marL="92565" marR="92565" marT="0" marB="0"/>
                </a:tc>
                <a:tc>
                  <a:txBody>
                    <a:bodyPr/>
                    <a:lstStyle/>
                    <a:p>
                      <a:r>
                        <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The Regenerative Life framework and Living Systems/Holistic Decision Making</a:t>
                      </a:r>
                    </a:p>
                  </a:txBody>
                  <a:tcPr marL="92565" marR="92565" marT="0" marB="0"/>
                </a:tc>
                <a:extLst>
                  <a:ext uri="{0D108BD9-81ED-4DB2-BD59-A6C34878D82A}">
                    <a16:rowId xmlns:a16="http://schemas.microsoft.com/office/drawing/2014/main" val="1321174207"/>
                  </a:ext>
                </a:extLst>
              </a:tr>
              <a:tr h="367863">
                <a:tc>
                  <a:txBody>
                    <a:bodyPr/>
                    <a:lstStyle/>
                    <a:p>
                      <a:r>
                        <a:rPr lang="en-GB" sz="150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Tools</a:t>
                      </a:r>
                    </a:p>
                  </a:txBody>
                  <a:tcPr marL="92565" marR="92565" marT="0" marB="0"/>
                </a:tc>
                <a:tc>
                  <a:txBody>
                    <a:bodyPr/>
                    <a:lstStyle/>
                    <a:p>
                      <a:r>
                        <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 HDM for ‘objectives’</a:t>
                      </a:r>
                    </a:p>
                  </a:txBody>
                  <a:tcPr marL="92565" marR="92565" marT="0" marB="0"/>
                </a:tc>
                <a:extLst>
                  <a:ext uri="{0D108BD9-81ED-4DB2-BD59-A6C34878D82A}">
                    <a16:rowId xmlns:a16="http://schemas.microsoft.com/office/drawing/2014/main" val="1737402895"/>
                  </a:ext>
                </a:extLst>
              </a:tr>
              <a:tr h="367863">
                <a:tc>
                  <a:txBody>
                    <a:bodyPr/>
                    <a:lstStyle/>
                    <a:p>
                      <a:r>
                        <a:rPr lang="en-GB" sz="150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Resources/support</a:t>
                      </a:r>
                    </a:p>
                  </a:txBody>
                  <a:tcPr marL="92565" marR="92565" marT="0" marB="0"/>
                </a:tc>
                <a:tc>
                  <a:txBody>
                    <a:bodyPr/>
                    <a:lstStyle/>
                    <a:p>
                      <a:endPar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endParaRPr>
                    </a:p>
                  </a:txBody>
                  <a:tcPr marL="92565" marR="92565" marT="0" marB="0"/>
                </a:tc>
                <a:extLst>
                  <a:ext uri="{0D108BD9-81ED-4DB2-BD59-A6C34878D82A}">
                    <a16:rowId xmlns:a16="http://schemas.microsoft.com/office/drawing/2014/main" val="1821361242"/>
                  </a:ext>
                </a:extLst>
              </a:tr>
              <a:tr h="367863">
                <a:tc>
                  <a:txBody>
                    <a:bodyPr/>
                    <a:lstStyle/>
                    <a:p>
                      <a:r>
                        <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Context</a:t>
                      </a:r>
                    </a:p>
                  </a:txBody>
                  <a:tcPr marL="92565" marR="92565" marT="0" marB="0"/>
                </a:tc>
                <a:tc>
                  <a:txBody>
                    <a:bodyPr/>
                    <a:lstStyle/>
                    <a:p>
                      <a:r>
                        <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rPr>
                        <a:t>Myself and my partner Killian are at Brookside Farm and we can see lots of potential for growing food and flowers, maybe even grow seed crops. There is a field which is predominantly used for growing herbs, which are distilled and made into drinks. </a:t>
                      </a:r>
                    </a:p>
                    <a:p>
                      <a:endPar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endParaRPr>
                    </a:p>
                    <a:p>
                      <a:endPar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endParaRPr>
                    </a:p>
                    <a:p>
                      <a:endPar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endParaRPr>
                    </a:p>
                    <a:p>
                      <a:endParaRPr lang="en-GB" sz="1500" dirty="0">
                        <a:solidFill>
                          <a:srgbClr val="5B0C15"/>
                        </a:solidFill>
                        <a:effectLst/>
                        <a:latin typeface="Open Sans" panose="020B0606030504020204" pitchFamily="34" charset="0"/>
                        <a:ea typeface="Open Sans" panose="020B0606030504020204" pitchFamily="34" charset="0"/>
                        <a:cs typeface="Open Sans" panose="020B0606030504020204" pitchFamily="34" charset="0"/>
                      </a:endParaRPr>
                    </a:p>
                  </a:txBody>
                  <a:tcPr marL="92565" marR="92565" marT="0" marB="0"/>
                </a:tc>
                <a:extLst>
                  <a:ext uri="{0D108BD9-81ED-4DB2-BD59-A6C34878D82A}">
                    <a16:rowId xmlns:a16="http://schemas.microsoft.com/office/drawing/2014/main" val="1002902687"/>
                  </a:ext>
                </a:extLst>
              </a:tr>
            </a:tbl>
          </a:graphicData>
        </a:graphic>
      </p:graphicFrame>
    </p:spTree>
    <p:extLst>
      <p:ext uri="{BB962C8B-B14F-4D97-AF65-F5344CB8AC3E}">
        <p14:creationId xmlns:p14="http://schemas.microsoft.com/office/powerpoint/2010/main" val="36379315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31A155-50BA-15DC-7C4A-FF0DBA8D140C}"/>
              </a:ext>
            </a:extLst>
          </p:cNvPr>
          <p:cNvSpPr txBox="1"/>
          <p:nvPr/>
        </p:nvSpPr>
        <p:spPr>
          <a:xfrm>
            <a:off x="437706" y="520528"/>
            <a:ext cx="8823251" cy="1904432"/>
          </a:xfrm>
          <a:prstGeom prst="rect">
            <a:avLst/>
          </a:prstGeom>
          <a:noFill/>
        </p:spPr>
        <p:txBody>
          <a:bodyPr wrap="square">
            <a:spAutoFit/>
          </a:bodyPr>
          <a:lstStyle/>
          <a:p>
            <a:pPr>
              <a:lnSpc>
                <a:spcPct val="107000"/>
              </a:lnSpc>
              <a:spcBef>
                <a:spcPts val="200"/>
              </a:spcBef>
            </a:pPr>
            <a:r>
              <a:rPr lang="en-GB" sz="54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Holistic Decision Making </a:t>
            </a:r>
          </a:p>
          <a:p>
            <a:pPr>
              <a:lnSpc>
                <a:spcPct val="107000"/>
              </a:lnSpc>
              <a:spcBef>
                <a:spcPts val="200"/>
              </a:spcBef>
            </a:pPr>
            <a:r>
              <a:rPr lang="en-GB" sz="3000" dirty="0">
                <a:solidFill>
                  <a:srgbClr val="5B0C15"/>
                </a:solidFill>
                <a:latin typeface="Modern Love" panose="04090805081005020601" pitchFamily="82" charset="0"/>
                <a:ea typeface="Times New Roman" panose="02020603050405020304" pitchFamily="18" charset="0"/>
                <a:cs typeface="Times New Roman" panose="02020603050405020304" pitchFamily="18" charset="0"/>
              </a:rPr>
              <a:t>The five questions</a:t>
            </a:r>
            <a:endParaRPr lang="en-GB" sz="30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endParaRPr>
          </a:p>
          <a:p>
            <a:pPr>
              <a:lnSpc>
                <a:spcPct val="107000"/>
              </a:lnSpc>
              <a:spcBef>
                <a:spcPts val="200"/>
              </a:spcBef>
            </a:pPr>
            <a:endParaRPr lang="en-GB" sz="24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2B28D5B-F301-A4A2-044A-926969BAAD31}"/>
              </a:ext>
            </a:extLst>
          </p:cNvPr>
          <p:cNvSpPr txBox="1"/>
          <p:nvPr/>
        </p:nvSpPr>
        <p:spPr>
          <a:xfrm>
            <a:off x="342013" y="2512396"/>
            <a:ext cx="11162709" cy="3970318"/>
          </a:xfrm>
          <a:prstGeom prst="rect">
            <a:avLst/>
          </a:prstGeom>
          <a:noFill/>
        </p:spPr>
        <p:txBody>
          <a:bodyPr wrap="square" rtlCol="0">
            <a:spAutoFit/>
          </a:bodyPr>
          <a:lstStyle/>
          <a:p>
            <a:endParaRPr lang="en-GB" dirty="0">
              <a:latin typeface="Open Sans" panose="020B0606030504020204" pitchFamily="34" charset="0"/>
              <a:ea typeface="Open Sans" panose="020B0606030504020204" pitchFamily="34" charset="0"/>
              <a:cs typeface="Open Sans" panose="020B0606030504020204" pitchFamily="34" charset="0"/>
            </a:endParaRPr>
          </a:p>
          <a:p>
            <a:pPr marL="342900" indent="-342900">
              <a:buAutoNum type="arabicPeriod"/>
            </a:pPr>
            <a:r>
              <a:rPr lang="en-GB" dirty="0">
                <a:latin typeface="Open Sans" panose="020B0606030504020204" pitchFamily="34" charset="0"/>
                <a:ea typeface="Open Sans" panose="020B0606030504020204" pitchFamily="34" charset="0"/>
                <a:cs typeface="Open Sans" panose="020B0606030504020204" pitchFamily="34" charset="0"/>
              </a:rPr>
              <a:t>What is the whole?  The horticultural operations at Brookside</a:t>
            </a:r>
          </a:p>
          <a:p>
            <a:r>
              <a:rPr lang="en-GB" dirty="0">
                <a:latin typeface="Open Sans" panose="020B0606030504020204" pitchFamily="34" charset="0"/>
                <a:ea typeface="Open Sans" panose="020B0606030504020204" pitchFamily="34" charset="0"/>
                <a:cs typeface="Open Sans" panose="020B0606030504020204" pitchFamily="34" charset="0"/>
              </a:rPr>
              <a:t> </a:t>
            </a:r>
          </a:p>
          <a:p>
            <a:r>
              <a:rPr lang="en-GB" dirty="0">
                <a:latin typeface="Open Sans" panose="020B0606030504020204" pitchFamily="34" charset="0"/>
                <a:ea typeface="Open Sans" panose="020B0606030504020204" pitchFamily="34" charset="0"/>
                <a:cs typeface="Open Sans" panose="020B0606030504020204" pitchFamily="34" charset="0"/>
              </a:rPr>
              <a:t>  </a:t>
            </a:r>
          </a:p>
          <a:p>
            <a:r>
              <a:rPr lang="en-GB" dirty="0">
                <a:latin typeface="Open Sans" panose="020B0606030504020204" pitchFamily="34" charset="0"/>
                <a:ea typeface="Open Sans" panose="020B0606030504020204" pitchFamily="34" charset="0"/>
                <a:cs typeface="Open Sans" panose="020B0606030504020204" pitchFamily="34" charset="0"/>
              </a:rPr>
              <a:t>2. Who are the decision makers? </a:t>
            </a:r>
          </a:p>
          <a:p>
            <a:r>
              <a:rPr lang="en-GB" dirty="0">
                <a:latin typeface="Open Sans" panose="020B0606030504020204" pitchFamily="34" charset="0"/>
                <a:ea typeface="Open Sans" panose="020B0606030504020204" pitchFamily="34" charset="0"/>
                <a:cs typeface="Open Sans" panose="020B0606030504020204" pitchFamily="34" charset="0"/>
              </a:rPr>
              <a:t>At the moment, growing decisions are made by Katie and Bianca, but with regards to the proximate decisions, it would be Katie and Anthony and then specific growing decisions could be widened out to whoever is growing crops. </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192766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31A155-50BA-15DC-7C4A-FF0DBA8D140C}"/>
              </a:ext>
            </a:extLst>
          </p:cNvPr>
          <p:cNvSpPr txBox="1"/>
          <p:nvPr/>
        </p:nvSpPr>
        <p:spPr>
          <a:xfrm>
            <a:off x="437706" y="520528"/>
            <a:ext cx="8823251" cy="1904432"/>
          </a:xfrm>
          <a:prstGeom prst="rect">
            <a:avLst/>
          </a:prstGeom>
          <a:noFill/>
        </p:spPr>
        <p:txBody>
          <a:bodyPr wrap="square">
            <a:spAutoFit/>
          </a:bodyPr>
          <a:lstStyle/>
          <a:p>
            <a:pPr>
              <a:lnSpc>
                <a:spcPct val="107000"/>
              </a:lnSpc>
              <a:spcBef>
                <a:spcPts val="200"/>
              </a:spcBef>
            </a:pPr>
            <a:r>
              <a:rPr lang="en-GB" sz="54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Holistic Decision Making </a:t>
            </a:r>
          </a:p>
          <a:p>
            <a:pPr>
              <a:lnSpc>
                <a:spcPct val="107000"/>
              </a:lnSpc>
              <a:spcBef>
                <a:spcPts val="200"/>
              </a:spcBef>
            </a:pPr>
            <a:r>
              <a:rPr lang="en-GB" sz="3000" dirty="0">
                <a:solidFill>
                  <a:srgbClr val="5B0C15"/>
                </a:solidFill>
                <a:latin typeface="Modern Love" panose="04090805081005020601" pitchFamily="82" charset="0"/>
                <a:ea typeface="Times New Roman" panose="02020603050405020304" pitchFamily="18" charset="0"/>
                <a:cs typeface="Times New Roman" panose="02020603050405020304" pitchFamily="18" charset="0"/>
              </a:rPr>
              <a:t>The five questions</a:t>
            </a:r>
            <a:endParaRPr lang="en-GB" sz="30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endParaRPr>
          </a:p>
          <a:p>
            <a:pPr>
              <a:lnSpc>
                <a:spcPct val="107000"/>
              </a:lnSpc>
              <a:spcBef>
                <a:spcPts val="200"/>
              </a:spcBef>
            </a:pPr>
            <a:endParaRPr lang="en-GB" sz="24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2B28D5B-F301-A4A2-044A-926969BAAD31}"/>
              </a:ext>
            </a:extLst>
          </p:cNvPr>
          <p:cNvSpPr txBox="1"/>
          <p:nvPr/>
        </p:nvSpPr>
        <p:spPr>
          <a:xfrm>
            <a:off x="342013" y="2512396"/>
            <a:ext cx="11162709" cy="5355312"/>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3. What is our existing resource base?</a:t>
            </a:r>
          </a:p>
          <a:p>
            <a:pPr lvl="0">
              <a:lnSpc>
                <a:spcPct val="150000"/>
              </a:lnSpc>
            </a:pPr>
            <a:r>
              <a:rPr lang="en-US" sz="1800" dirty="0">
                <a:latin typeface="Open Sans" panose="020B0606030504020204" pitchFamily="34" charset="0"/>
                <a:ea typeface="Calibri" panose="020F0502020204030204" pitchFamily="34" charset="0"/>
                <a:cs typeface="Times New Roman" panose="02020603050405020304" pitchFamily="18" charset="0"/>
              </a:rPr>
              <a:t>Social/family 		broader Brookside team – support network</a:t>
            </a:r>
          </a:p>
          <a:p>
            <a:pPr lvl="0">
              <a:lnSpc>
                <a:spcPct val="150000"/>
              </a:lnSpc>
            </a:pPr>
            <a:r>
              <a:rPr lang="en-US" sz="1800" dirty="0">
                <a:latin typeface="Open Sans" panose="020B0606030504020204" pitchFamily="34" charset="0"/>
                <a:ea typeface="Calibri" panose="020F0502020204030204" pitchFamily="34" charset="0"/>
                <a:cs typeface="Times New Roman" panose="02020603050405020304" pitchFamily="18" charset="0"/>
              </a:rPr>
              <a:t>Personal/experiential 	Skills, experience, desire to develop skill set and experience (skills audit)</a:t>
            </a:r>
          </a:p>
          <a:p>
            <a:pPr lvl="0">
              <a:lnSpc>
                <a:spcPct val="150000"/>
              </a:lnSpc>
            </a:pPr>
            <a:r>
              <a:rPr lang="en-US" sz="1800" dirty="0">
                <a:latin typeface="Open Sans" panose="020B0606030504020204" pitchFamily="34" charset="0"/>
                <a:ea typeface="Calibri" panose="020F0502020204030204" pitchFamily="34" charset="0"/>
                <a:cs typeface="Times New Roman" panose="02020603050405020304" pitchFamily="18" charset="0"/>
              </a:rPr>
              <a:t>Health			?</a:t>
            </a:r>
          </a:p>
          <a:p>
            <a:pPr lvl="0">
              <a:lnSpc>
                <a:spcPct val="150000"/>
              </a:lnSpc>
            </a:pPr>
            <a:r>
              <a:rPr lang="en-US" sz="1800" dirty="0">
                <a:latin typeface="Open Sans" panose="020B0606030504020204" pitchFamily="34" charset="0"/>
                <a:ea typeface="Calibri" panose="020F0502020204030204" pitchFamily="34" charset="0"/>
                <a:cs typeface="Times New Roman" panose="02020603050405020304" pitchFamily="18" charset="0"/>
              </a:rPr>
              <a:t>Living			Biodiversity,</a:t>
            </a:r>
            <a:r>
              <a:rPr lang="en-US" dirty="0">
                <a:latin typeface="Open Sans" panose="020B0606030504020204" pitchFamily="34" charset="0"/>
                <a:ea typeface="Calibri" panose="020F0502020204030204" pitchFamily="34" charset="0"/>
                <a:cs typeface="Times New Roman" panose="02020603050405020304" pitchFamily="18" charset="0"/>
              </a:rPr>
              <a:t> </a:t>
            </a:r>
            <a:r>
              <a:rPr lang="en-US" sz="1800" dirty="0">
                <a:latin typeface="Open Sans" panose="020B0606030504020204" pitchFamily="34" charset="0"/>
                <a:ea typeface="Calibri" panose="020F0502020204030204" pitchFamily="34" charset="0"/>
                <a:cs typeface="Times New Roman" panose="02020603050405020304" pitchFamily="18" charset="0"/>
              </a:rPr>
              <a:t>organic status, ridge and furrow, accessible water table, open 				aspect, windbreak, various potential growing areas – see map</a:t>
            </a:r>
          </a:p>
          <a:p>
            <a:pPr lvl="0">
              <a:lnSpc>
                <a:spcPct val="150000"/>
              </a:lnSpc>
            </a:pPr>
            <a:r>
              <a:rPr lang="en-US" sz="1800" dirty="0">
                <a:latin typeface="Open Sans" panose="020B0606030504020204" pitchFamily="34" charset="0"/>
                <a:ea typeface="Calibri" panose="020F0502020204030204" pitchFamily="34" charset="0"/>
                <a:cs typeface="Times New Roman" panose="02020603050405020304" pitchFamily="18" charset="0"/>
              </a:rPr>
              <a:t>Financial		Unknown</a:t>
            </a:r>
          </a:p>
          <a:p>
            <a:pPr lvl="0">
              <a:lnSpc>
                <a:spcPct val="150000"/>
              </a:lnSpc>
            </a:pPr>
            <a:r>
              <a:rPr lang="en-US" sz="1800" dirty="0">
                <a:latin typeface="Open Sans" panose="020B0606030504020204" pitchFamily="34" charset="0"/>
                <a:ea typeface="Calibri" panose="020F0502020204030204" pitchFamily="34" charset="0"/>
                <a:cs typeface="Times New Roman" panose="02020603050405020304" pitchFamily="18" charset="0"/>
              </a:rPr>
              <a:t>Material			Yurt – potential accommodation for volunteers? Tractor, strimmer, 					greenhouse, hose, hand tools, timber</a:t>
            </a:r>
          </a:p>
          <a:p>
            <a:r>
              <a:rPr lang="en-GB" dirty="0">
                <a:latin typeface="Open Sans" panose="020B0606030504020204" pitchFamily="34" charset="0"/>
                <a:ea typeface="Open Sans" panose="020B0606030504020204" pitchFamily="34" charset="0"/>
                <a:cs typeface="Open Sans" panose="020B0606030504020204" pitchFamily="34" charset="0"/>
              </a:rPr>
              <a:t>Spiritual			deep respect and love for nature, desire to work in harmony with land</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1191992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943F8FF-1859-9EB5-2B38-3EA00CC9F454}"/>
              </a:ext>
            </a:extLst>
          </p:cNvPr>
          <p:cNvSpPr txBox="1"/>
          <p:nvPr/>
        </p:nvSpPr>
        <p:spPr>
          <a:xfrm>
            <a:off x="9803219" y="2329106"/>
            <a:ext cx="1648046" cy="646331"/>
          </a:xfrm>
          <a:prstGeom prst="rect">
            <a:avLst/>
          </a:prstGeom>
          <a:noFill/>
        </p:spPr>
        <p:txBody>
          <a:bodyPr wrap="square">
            <a:spAutoFit/>
          </a:bodyPr>
          <a:lstStyle/>
          <a:p>
            <a:r>
              <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 </a:t>
            </a:r>
            <a:br>
              <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br>
            <a:endPar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0" name="TextBox 19">
            <a:extLst>
              <a:ext uri="{FF2B5EF4-FFF2-40B4-BE49-F238E27FC236}">
                <a16:creationId xmlns:a16="http://schemas.microsoft.com/office/drawing/2014/main" id="{4D546005-86B9-19D2-C9D6-12F29552F9C2}"/>
              </a:ext>
            </a:extLst>
          </p:cNvPr>
          <p:cNvSpPr txBox="1"/>
          <p:nvPr/>
        </p:nvSpPr>
        <p:spPr>
          <a:xfrm>
            <a:off x="225743" y="347955"/>
            <a:ext cx="5394425" cy="2153475"/>
          </a:xfrm>
          <a:prstGeom prst="rect">
            <a:avLst/>
          </a:prstGeom>
          <a:noFill/>
        </p:spPr>
        <p:txBody>
          <a:bodyPr wrap="square">
            <a:spAutoFit/>
          </a:bodyPr>
          <a:lstStyle/>
          <a:p>
            <a:pPr lvl="0">
              <a:lnSpc>
                <a:spcPct val="107000"/>
              </a:lnSpc>
            </a:pPr>
            <a:r>
              <a:rPr lang="en-GB" dirty="0">
                <a:effectLst/>
                <a:latin typeface="Open Sans" panose="020B0606030504020204" pitchFamily="34" charset="0"/>
                <a:ea typeface="Calibri" panose="020F0502020204030204" pitchFamily="34" charset="0"/>
                <a:cs typeface="Times New Roman" panose="02020603050405020304" pitchFamily="18" charset="0"/>
              </a:rPr>
              <a:t>4. How </a:t>
            </a:r>
            <a:r>
              <a:rPr lang="en-GB" dirty="0">
                <a:latin typeface="Open Sans" panose="020B0606030504020204" pitchFamily="34" charset="0"/>
                <a:ea typeface="Calibri" panose="020F0502020204030204" pitchFamily="34" charset="0"/>
                <a:cs typeface="Times New Roman" panose="02020603050405020304" pitchFamily="18" charset="0"/>
              </a:rPr>
              <a:t>is the whole unique?</a:t>
            </a:r>
          </a:p>
          <a:p>
            <a:pPr lvl="0">
              <a:lnSpc>
                <a:spcPct val="107000"/>
              </a:lnSpc>
            </a:pPr>
            <a:endParaRPr lang="en-GB" dirty="0">
              <a:effectLst/>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r>
              <a:rPr lang="en-GB" dirty="0">
                <a:latin typeface="Open Sans" panose="020B0606030504020204" pitchFamily="34" charset="0"/>
                <a:ea typeface="Calibri" panose="020F0502020204030204" pitchFamily="34" charset="0"/>
                <a:cs typeface="Times New Roman" panose="02020603050405020304" pitchFamily="18" charset="0"/>
              </a:rPr>
              <a:t>The people and the energy of the place</a:t>
            </a:r>
            <a:endParaRPr lang="en-GB" dirty="0">
              <a:effectLst/>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effectLst/>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r>
              <a:rPr lang="en-GB" dirty="0">
                <a:effectLst/>
                <a:latin typeface="Open Sans" panose="020B0606030504020204" pitchFamily="34" charset="0"/>
                <a:ea typeface="Calibri" panose="020F0502020204030204" pitchFamily="34" charset="0"/>
                <a:cs typeface="Times New Roman" panose="02020603050405020304" pitchFamily="18" charset="0"/>
              </a:rPr>
              <a:t> </a:t>
            </a:r>
            <a:endParaRPr lang="en-GB"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784898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943F8FF-1859-9EB5-2B38-3EA00CC9F454}"/>
              </a:ext>
            </a:extLst>
          </p:cNvPr>
          <p:cNvSpPr txBox="1"/>
          <p:nvPr/>
        </p:nvSpPr>
        <p:spPr>
          <a:xfrm>
            <a:off x="9803219" y="2329106"/>
            <a:ext cx="1648046" cy="646331"/>
          </a:xfrm>
          <a:prstGeom prst="rect">
            <a:avLst/>
          </a:prstGeom>
          <a:noFill/>
        </p:spPr>
        <p:txBody>
          <a:bodyPr wrap="square">
            <a:spAutoFit/>
          </a:bodyPr>
          <a:lstStyle/>
          <a:p>
            <a:r>
              <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 </a:t>
            </a:r>
            <a:br>
              <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br>
            <a:endPar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0" name="TextBox 19">
            <a:extLst>
              <a:ext uri="{FF2B5EF4-FFF2-40B4-BE49-F238E27FC236}">
                <a16:creationId xmlns:a16="http://schemas.microsoft.com/office/drawing/2014/main" id="{4D546005-86B9-19D2-C9D6-12F29552F9C2}"/>
              </a:ext>
            </a:extLst>
          </p:cNvPr>
          <p:cNvSpPr txBox="1"/>
          <p:nvPr/>
        </p:nvSpPr>
        <p:spPr>
          <a:xfrm>
            <a:off x="225743" y="347955"/>
            <a:ext cx="11565764" cy="5709833"/>
          </a:xfrm>
          <a:prstGeom prst="rect">
            <a:avLst/>
          </a:prstGeom>
          <a:noFill/>
        </p:spPr>
        <p:txBody>
          <a:bodyPr wrap="square">
            <a:spAutoFit/>
          </a:bodyPr>
          <a:lstStyle/>
          <a:p>
            <a:pPr lvl="0">
              <a:lnSpc>
                <a:spcPct val="107000"/>
              </a:lnSpc>
            </a:pPr>
            <a:r>
              <a:rPr lang="en-GB" dirty="0">
                <a:effectLst/>
                <a:latin typeface="Open Sans" panose="020B0606030504020204" pitchFamily="34" charset="0"/>
                <a:ea typeface="Calibri" panose="020F0502020204030204" pitchFamily="34" charset="0"/>
                <a:cs typeface="Times New Roman" panose="02020603050405020304" pitchFamily="18" charset="0"/>
              </a:rPr>
              <a:t>Random thoughts/questions</a:t>
            </a:r>
          </a:p>
          <a:p>
            <a:pPr lvl="0">
              <a:lnSpc>
                <a:spcPct val="107000"/>
              </a:lnSpc>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effectLst/>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r>
              <a:rPr lang="en-GB" dirty="0">
                <a:effectLst/>
                <a:latin typeface="Open Sans" panose="020B0606030504020204" pitchFamily="34" charset="0"/>
                <a:ea typeface="Calibri" panose="020F0502020204030204" pitchFamily="34" charset="0"/>
                <a:cs typeface="Times New Roman" panose="02020603050405020304" pitchFamily="18" charset="0"/>
              </a:rPr>
              <a:t>How do we address the ongoing requirements of things – little patch in WET system that is always being restarted, and not tended.</a:t>
            </a:r>
          </a:p>
          <a:p>
            <a:pPr lvl="0">
              <a:lnSpc>
                <a:spcPct val="107000"/>
              </a:lnSpc>
            </a:pPr>
            <a:r>
              <a:rPr lang="en-GB" dirty="0">
                <a:latin typeface="Open Sans" panose="020B0606030504020204" pitchFamily="34" charset="0"/>
                <a:ea typeface="Calibri" panose="020F0502020204030204" pitchFamily="34" charset="0"/>
                <a:cs typeface="Times New Roman" panose="02020603050405020304" pitchFamily="18" charset="0"/>
              </a:rPr>
              <a:t>We need to crate a system/structure that will ensure that the work can be continued if we were to leave.</a:t>
            </a:r>
          </a:p>
          <a:p>
            <a:pPr lvl="0">
              <a:lnSpc>
                <a:spcPct val="107000"/>
              </a:lnSpc>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r>
              <a:rPr lang="en-GB" dirty="0">
                <a:latin typeface="Open Sans" panose="020B0606030504020204" pitchFamily="34" charset="0"/>
                <a:ea typeface="Calibri" panose="020F0502020204030204" pitchFamily="34" charset="0"/>
                <a:cs typeface="Times New Roman" panose="02020603050405020304" pitchFamily="18" charset="0"/>
              </a:rPr>
              <a:t>To do </a:t>
            </a:r>
          </a:p>
          <a:p>
            <a:pPr marL="285750" lvl="0" indent="-285750">
              <a:lnSpc>
                <a:spcPct val="107000"/>
              </a:lnSpc>
              <a:buFont typeface="Arial" panose="020B0604020202020204" pitchFamily="34" charset="0"/>
              <a:buChar char="•"/>
            </a:pPr>
            <a:r>
              <a:rPr lang="en-GB" dirty="0">
                <a:latin typeface="Open Sans" panose="020B0606030504020204" pitchFamily="34" charset="0"/>
                <a:ea typeface="Calibri" panose="020F0502020204030204" pitchFamily="34" charset="0"/>
                <a:cs typeface="Times New Roman" panose="02020603050405020304" pitchFamily="18" charset="0"/>
              </a:rPr>
              <a:t>skills audit</a:t>
            </a:r>
          </a:p>
          <a:p>
            <a:pPr marL="285750" lvl="0" indent="-285750">
              <a:lnSpc>
                <a:spcPct val="107000"/>
              </a:lnSpc>
              <a:buFont typeface="Arial" panose="020B0604020202020204" pitchFamily="34" charset="0"/>
              <a:buChar char="•"/>
            </a:pPr>
            <a:r>
              <a:rPr lang="en-GB" dirty="0">
                <a:latin typeface="Open Sans" panose="020B0606030504020204" pitchFamily="34" charset="0"/>
                <a:ea typeface="Calibri" panose="020F0502020204030204" pitchFamily="34" charset="0"/>
                <a:cs typeface="Times New Roman" panose="02020603050405020304" pitchFamily="18" charset="0"/>
              </a:rPr>
              <a:t>Write interviews</a:t>
            </a:r>
          </a:p>
          <a:p>
            <a:pPr marL="285750" lvl="0" indent="-285750">
              <a:lnSpc>
                <a:spcPct val="107000"/>
              </a:lnSpc>
              <a:buFont typeface="Arial" panose="020B0604020202020204" pitchFamily="34" charset="0"/>
              <a:buChar char="•"/>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effectLst/>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effectLst/>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effectLst/>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r>
              <a:rPr lang="en-GB" dirty="0">
                <a:effectLst/>
                <a:latin typeface="Open Sans" panose="020B0606030504020204" pitchFamily="34" charset="0"/>
                <a:ea typeface="Calibri" panose="020F0502020204030204" pitchFamily="34" charset="0"/>
                <a:cs typeface="Times New Roman" panose="02020603050405020304" pitchFamily="18" charset="0"/>
              </a:rPr>
              <a:t> </a:t>
            </a:r>
            <a:endParaRPr lang="en-GB"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632867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31A155-50BA-15DC-7C4A-FF0DBA8D140C}"/>
              </a:ext>
            </a:extLst>
          </p:cNvPr>
          <p:cNvSpPr txBox="1"/>
          <p:nvPr/>
        </p:nvSpPr>
        <p:spPr>
          <a:xfrm>
            <a:off x="437707" y="520528"/>
            <a:ext cx="7058246" cy="1384803"/>
          </a:xfrm>
          <a:prstGeom prst="rect">
            <a:avLst/>
          </a:prstGeom>
          <a:noFill/>
        </p:spPr>
        <p:txBody>
          <a:bodyPr wrap="square">
            <a:spAutoFit/>
          </a:bodyPr>
          <a:lstStyle/>
          <a:p>
            <a:pPr>
              <a:lnSpc>
                <a:spcPct val="107000"/>
              </a:lnSpc>
              <a:spcBef>
                <a:spcPts val="200"/>
              </a:spcBef>
            </a:pPr>
            <a:r>
              <a:rPr lang="en-GB" sz="54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Observation</a:t>
            </a:r>
          </a:p>
          <a:p>
            <a:pPr>
              <a:lnSpc>
                <a:spcPct val="107000"/>
              </a:lnSpc>
              <a:spcBef>
                <a:spcPts val="200"/>
              </a:spcBef>
            </a:pPr>
            <a:endParaRPr lang="en-GB" sz="24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2B28D5B-F301-A4A2-044A-926969BAAD31}"/>
              </a:ext>
            </a:extLst>
          </p:cNvPr>
          <p:cNvSpPr txBox="1"/>
          <p:nvPr/>
        </p:nvSpPr>
        <p:spPr>
          <a:xfrm>
            <a:off x="584791" y="1536700"/>
            <a:ext cx="11162709" cy="4524315"/>
          </a:xfrm>
          <a:prstGeom prst="rect">
            <a:avLst/>
          </a:prstGeom>
          <a:noFill/>
        </p:spPr>
        <p:txBody>
          <a:bodyPr wrap="square" rtlCol="0">
            <a:spAutoFit/>
          </a:bodyPr>
          <a:lstStyle/>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I’ve seen in my previous designs that I don’t do enough observation, so for this design, I’m going to make sure that I do.</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I will interview everyone  with well thought out interview questions</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I will look in depth at the land and the soil – they should have a good deal of information about the soil already as Anthony did the Elaine Inghams course and has some proper kit.</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Skills audit</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799579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6" y="520528"/>
            <a:ext cx="11239647" cy="1223027"/>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Observation</a:t>
            </a:r>
          </a:p>
          <a:p>
            <a:pPr>
              <a:lnSpc>
                <a:spcPct val="107000"/>
              </a:lnSpc>
              <a:spcBef>
                <a:spcPts val="200"/>
              </a:spcBef>
            </a:pPr>
            <a:endParaRPr lang="en-GB" sz="20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55459"/>
            <a:ext cx="11162709" cy="4247317"/>
          </a:xfrm>
          <a:prstGeom prst="rect">
            <a:avLst/>
          </a:prstGeom>
          <a:noFill/>
        </p:spPr>
        <p:txBody>
          <a:bodyPr wrap="square" rtlCol="0">
            <a:spAutoFit/>
          </a:bodyPr>
          <a:lstStyle/>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Interview questions</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Ok, so I don’t want it to be an interview. More of an explorative discussion.</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First of all, I will need to explain the context of the design, and the remit of it. Then I would like to lead people through a dreaming exercise, where people say what their vision is for the growing at Brookside to be, if there were no limitations apart from the land position, size etc. </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I would like to try using the CS framework as the basis for the conversations we have with people.</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1170002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943F8FF-1859-9EB5-2B38-3EA00CC9F454}"/>
              </a:ext>
            </a:extLst>
          </p:cNvPr>
          <p:cNvSpPr txBox="1"/>
          <p:nvPr/>
        </p:nvSpPr>
        <p:spPr>
          <a:xfrm>
            <a:off x="9803219" y="2329106"/>
            <a:ext cx="1648046" cy="646331"/>
          </a:xfrm>
          <a:prstGeom prst="rect">
            <a:avLst/>
          </a:prstGeom>
          <a:noFill/>
        </p:spPr>
        <p:txBody>
          <a:bodyPr wrap="square">
            <a:spAutoFit/>
          </a:bodyPr>
          <a:lstStyle/>
          <a:p>
            <a:r>
              <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 </a:t>
            </a:r>
            <a:br>
              <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br>
            <a:endPar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6" name="Picture 15">
            <a:extLst>
              <a:ext uri="{FF2B5EF4-FFF2-40B4-BE49-F238E27FC236}">
                <a16:creationId xmlns:a16="http://schemas.microsoft.com/office/drawing/2014/main" id="{808392D0-5C59-2F1E-30C9-98B27ED9D42F}"/>
              </a:ext>
            </a:extLst>
          </p:cNvPr>
          <p:cNvPicPr>
            <a:picLocks noChangeAspect="1"/>
          </p:cNvPicPr>
          <p:nvPr/>
        </p:nvPicPr>
        <p:blipFill rotWithShape="1">
          <a:blip r:embed="rId3"/>
          <a:srcRect l="10512" r="12675"/>
          <a:stretch/>
        </p:blipFill>
        <p:spPr>
          <a:xfrm>
            <a:off x="5620168" y="214840"/>
            <a:ext cx="6422065" cy="6428320"/>
          </a:xfrm>
          <a:prstGeom prst="rect">
            <a:avLst/>
          </a:prstGeom>
        </p:spPr>
      </p:pic>
      <p:sp>
        <p:nvSpPr>
          <p:cNvPr id="20" name="TextBox 19">
            <a:extLst>
              <a:ext uri="{FF2B5EF4-FFF2-40B4-BE49-F238E27FC236}">
                <a16:creationId xmlns:a16="http://schemas.microsoft.com/office/drawing/2014/main" id="{4D546005-86B9-19D2-C9D6-12F29552F9C2}"/>
              </a:ext>
            </a:extLst>
          </p:cNvPr>
          <p:cNvSpPr txBox="1"/>
          <p:nvPr/>
        </p:nvSpPr>
        <p:spPr>
          <a:xfrm>
            <a:off x="225743" y="347955"/>
            <a:ext cx="5394425" cy="4524380"/>
          </a:xfrm>
          <a:prstGeom prst="rect">
            <a:avLst/>
          </a:prstGeom>
          <a:noFill/>
        </p:spPr>
        <p:txBody>
          <a:bodyPr wrap="square">
            <a:spAutoFit/>
          </a:bodyPr>
          <a:lstStyle/>
          <a:p>
            <a:pPr lvl="0">
              <a:lnSpc>
                <a:spcPct val="107000"/>
              </a:lnSpc>
            </a:pPr>
            <a:r>
              <a:rPr lang="en-GB" dirty="0">
                <a:effectLst/>
                <a:latin typeface="Open Sans" panose="020B0606030504020204" pitchFamily="34" charset="0"/>
                <a:ea typeface="Calibri" panose="020F0502020204030204" pitchFamily="34" charset="0"/>
                <a:cs typeface="Times New Roman" panose="02020603050405020304" pitchFamily="18" charset="0"/>
              </a:rPr>
              <a:t>4. How are you nested in other structures and how are other structures nested within </a:t>
            </a:r>
            <a:r>
              <a:rPr lang="en-GB" dirty="0">
                <a:latin typeface="Open Sans" panose="020B0606030504020204" pitchFamily="34" charset="0"/>
                <a:ea typeface="Calibri" panose="020F0502020204030204" pitchFamily="34" charset="0"/>
                <a:cs typeface="Times New Roman" panose="02020603050405020304" pitchFamily="18" charset="0"/>
              </a:rPr>
              <a:t>you</a:t>
            </a:r>
            <a:r>
              <a:rPr lang="en-GB" dirty="0">
                <a:effectLst/>
                <a:latin typeface="Open Sans" panose="020B0606030504020204" pitchFamily="34" charset="0"/>
                <a:ea typeface="Calibri" panose="020F0502020204030204" pitchFamily="34" charset="0"/>
                <a:cs typeface="Times New Roman" panose="02020603050405020304" pitchFamily="18" charset="0"/>
              </a:rPr>
              <a:t>?</a:t>
            </a:r>
          </a:p>
          <a:p>
            <a:pPr lvl="0">
              <a:lnSpc>
                <a:spcPct val="107000"/>
              </a:lnSpc>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effectLst/>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r>
              <a:rPr lang="en-GB" dirty="0">
                <a:effectLst/>
                <a:latin typeface="Open Sans" panose="020B0606030504020204" pitchFamily="34" charset="0"/>
                <a:ea typeface="Calibri" panose="020F0502020204030204" pitchFamily="34" charset="0"/>
                <a:cs typeface="Times New Roman" panose="02020603050405020304" pitchFamily="18" charset="0"/>
              </a:rPr>
              <a:t>The hort</a:t>
            </a:r>
            <a:r>
              <a:rPr lang="en-GB" dirty="0">
                <a:latin typeface="Open Sans" panose="020B0606030504020204" pitchFamily="34" charset="0"/>
                <a:ea typeface="Calibri" panose="020F0502020204030204" pitchFamily="34" charset="0"/>
                <a:cs typeface="Times New Roman" panose="02020603050405020304" pitchFamily="18" charset="0"/>
              </a:rPr>
              <a:t>icultural operations are nested within the whole of Brookside Farm. There are other wholes nested within Brookside Farm that may have relationships with the horticultural operations. We need to review them and see which need to be taken into consideration.</a:t>
            </a:r>
          </a:p>
          <a:p>
            <a:pPr lvl="0">
              <a:lnSpc>
                <a:spcPct val="107000"/>
              </a:lnSpc>
            </a:pPr>
            <a:endParaRPr lang="en-GB" dirty="0">
              <a:effectLst/>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r>
              <a:rPr lang="en-GB" dirty="0">
                <a:latin typeface="Open Sans" panose="020B0606030504020204" pitchFamily="34" charset="0"/>
                <a:ea typeface="Calibri" panose="020F0502020204030204" pitchFamily="34" charset="0"/>
                <a:cs typeface="Times New Roman" panose="02020603050405020304" pitchFamily="18" charset="0"/>
              </a:rPr>
              <a:t>Skills audit, client interviews, find overlaps of common resources, </a:t>
            </a:r>
            <a:r>
              <a:rPr lang="en-GB" dirty="0">
                <a:effectLst/>
                <a:latin typeface="Open Sans" panose="020B0606030504020204" pitchFamily="34" charset="0"/>
                <a:ea typeface="Calibri" panose="020F0502020204030204" pitchFamily="34" charset="0"/>
                <a:cs typeface="Times New Roman" panose="02020603050405020304" pitchFamily="18" charset="0"/>
              </a:rPr>
              <a:t> infrastructure, limitations</a:t>
            </a:r>
          </a:p>
          <a:p>
            <a:pPr lvl="0">
              <a:lnSpc>
                <a:spcPct val="107000"/>
              </a:lnSpc>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r>
              <a:rPr lang="en-GB" dirty="0">
                <a:effectLst/>
                <a:latin typeface="Open Sans" panose="020B0606030504020204" pitchFamily="34" charset="0"/>
                <a:ea typeface="Calibri" panose="020F0502020204030204" pitchFamily="34" charset="0"/>
                <a:cs typeface="Times New Roman" panose="02020603050405020304" pitchFamily="18" charset="0"/>
              </a:rPr>
              <a:t> </a:t>
            </a:r>
            <a:endParaRPr lang="en-GB" dirty="0">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CD4C8C09-AF49-4D84-017F-96FB6A4472E9}"/>
              </a:ext>
            </a:extLst>
          </p:cNvPr>
          <p:cNvSpPr txBox="1"/>
          <p:nvPr/>
        </p:nvSpPr>
        <p:spPr>
          <a:xfrm>
            <a:off x="7953840" y="3601525"/>
            <a:ext cx="2673402" cy="281039"/>
          </a:xfrm>
          <a:prstGeom prst="rect">
            <a:avLst/>
          </a:prstGeom>
          <a:noFill/>
        </p:spPr>
        <p:txBody>
          <a:bodyPr wrap="square">
            <a:spAutoFit/>
          </a:bodyPr>
          <a:lstStyle/>
          <a:p>
            <a:pPr lvl="0">
              <a:lnSpc>
                <a:spcPct val="107000"/>
              </a:lnSpc>
            </a:pPr>
            <a:r>
              <a:rPr lang="en-GB" sz="1200" dirty="0">
                <a:solidFill>
                  <a:srgbClr val="306824"/>
                </a:solidFill>
                <a:latin typeface="Open Sans" panose="020B0606030504020204" pitchFamily="34" charset="0"/>
                <a:ea typeface="Calibri" panose="020F0502020204030204" pitchFamily="34" charset="0"/>
                <a:cs typeface="Times New Roman" panose="02020603050405020304" pitchFamily="18" charset="0"/>
              </a:rPr>
              <a:t>Gardening at Brookside</a:t>
            </a:r>
            <a:endParaRPr lang="en-GB" sz="1200" dirty="0">
              <a:solidFill>
                <a:srgbClr val="306824"/>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B7DB4C81-FB57-23C5-FD6F-9626B22A9B95}"/>
              </a:ext>
            </a:extLst>
          </p:cNvPr>
          <p:cNvSpPr txBox="1"/>
          <p:nvPr/>
        </p:nvSpPr>
        <p:spPr>
          <a:xfrm>
            <a:off x="7953840" y="2329106"/>
            <a:ext cx="2673402" cy="281039"/>
          </a:xfrm>
          <a:prstGeom prst="rect">
            <a:avLst/>
          </a:prstGeom>
          <a:noFill/>
        </p:spPr>
        <p:txBody>
          <a:bodyPr wrap="square">
            <a:spAutoFit/>
          </a:bodyPr>
          <a:lstStyle/>
          <a:p>
            <a:pPr lvl="0">
              <a:lnSpc>
                <a:spcPct val="107000"/>
              </a:lnSpc>
            </a:pPr>
            <a:r>
              <a:rPr lang="en-GB" sz="1200" dirty="0">
                <a:solidFill>
                  <a:srgbClr val="306824"/>
                </a:solidFill>
                <a:latin typeface="Open Sans" panose="020B0606030504020204" pitchFamily="34" charset="0"/>
                <a:ea typeface="Calibri" panose="020F0502020204030204" pitchFamily="34" charset="0"/>
                <a:cs typeface="Times New Roman" panose="02020603050405020304" pitchFamily="18" charset="0"/>
              </a:rPr>
              <a:t> Brookside</a:t>
            </a:r>
            <a:endParaRPr lang="en-GB" sz="1200" dirty="0">
              <a:solidFill>
                <a:srgbClr val="306824"/>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155839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943F8FF-1859-9EB5-2B38-3EA00CC9F454}"/>
              </a:ext>
            </a:extLst>
          </p:cNvPr>
          <p:cNvSpPr txBox="1"/>
          <p:nvPr/>
        </p:nvSpPr>
        <p:spPr>
          <a:xfrm>
            <a:off x="9803219" y="2329106"/>
            <a:ext cx="1648046" cy="646331"/>
          </a:xfrm>
          <a:prstGeom prst="rect">
            <a:avLst/>
          </a:prstGeom>
          <a:noFill/>
        </p:spPr>
        <p:txBody>
          <a:bodyPr wrap="square">
            <a:spAutoFit/>
          </a:bodyPr>
          <a:lstStyle/>
          <a:p>
            <a:r>
              <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 </a:t>
            </a:r>
            <a:br>
              <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br>
            <a:endParaRPr lang="en-US"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6" name="Picture 15">
            <a:extLst>
              <a:ext uri="{FF2B5EF4-FFF2-40B4-BE49-F238E27FC236}">
                <a16:creationId xmlns:a16="http://schemas.microsoft.com/office/drawing/2014/main" id="{808392D0-5C59-2F1E-30C9-98B27ED9D42F}"/>
              </a:ext>
            </a:extLst>
          </p:cNvPr>
          <p:cNvPicPr>
            <a:picLocks noChangeAspect="1"/>
          </p:cNvPicPr>
          <p:nvPr/>
        </p:nvPicPr>
        <p:blipFill rotWithShape="1">
          <a:blip r:embed="rId3"/>
          <a:srcRect l="10512" r="12675"/>
          <a:stretch/>
        </p:blipFill>
        <p:spPr>
          <a:xfrm>
            <a:off x="5620168" y="129779"/>
            <a:ext cx="6422065" cy="6428320"/>
          </a:xfrm>
          <a:prstGeom prst="rect">
            <a:avLst/>
          </a:prstGeom>
        </p:spPr>
      </p:pic>
      <p:sp>
        <p:nvSpPr>
          <p:cNvPr id="20" name="TextBox 19">
            <a:extLst>
              <a:ext uri="{FF2B5EF4-FFF2-40B4-BE49-F238E27FC236}">
                <a16:creationId xmlns:a16="http://schemas.microsoft.com/office/drawing/2014/main" id="{4D546005-86B9-19D2-C9D6-12F29552F9C2}"/>
              </a:ext>
            </a:extLst>
          </p:cNvPr>
          <p:cNvSpPr txBox="1"/>
          <p:nvPr/>
        </p:nvSpPr>
        <p:spPr>
          <a:xfrm>
            <a:off x="225743" y="347955"/>
            <a:ext cx="5394425" cy="1857111"/>
          </a:xfrm>
          <a:prstGeom prst="rect">
            <a:avLst/>
          </a:prstGeom>
          <a:noFill/>
        </p:spPr>
        <p:txBody>
          <a:bodyPr wrap="square">
            <a:spAutoFit/>
          </a:bodyPr>
          <a:lstStyle/>
          <a:p>
            <a:pPr lvl="0">
              <a:lnSpc>
                <a:spcPct val="107000"/>
              </a:lnSpc>
            </a:pPr>
            <a:r>
              <a:rPr lang="en-GB" dirty="0">
                <a:effectLst/>
                <a:latin typeface="Open Sans" panose="020B0606030504020204" pitchFamily="34" charset="0"/>
                <a:ea typeface="Calibri" panose="020F0502020204030204" pitchFamily="34" charset="0"/>
                <a:cs typeface="Times New Roman" panose="02020603050405020304" pitchFamily="18" charset="0"/>
              </a:rPr>
              <a:t>Who do we </a:t>
            </a:r>
            <a:r>
              <a:rPr lang="en-GB" dirty="0">
                <a:latin typeface="Open Sans" panose="020B0606030504020204" pitchFamily="34" charset="0"/>
                <a:ea typeface="Calibri" panose="020F0502020204030204" pitchFamily="34" charset="0"/>
                <a:cs typeface="Times New Roman" panose="02020603050405020304" pitchFamily="18" charset="0"/>
              </a:rPr>
              <a:t>go to in order to merge with the subject of our inquiry, experiencing it from the inside and surrendering all of our preconceptions about it’?</a:t>
            </a:r>
            <a:endParaRPr lang="en-GB" dirty="0">
              <a:effectLst/>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endParaRPr lang="en-GB" dirty="0">
              <a:latin typeface="Open Sans" panose="020B0606030504020204" pitchFamily="34" charset="0"/>
              <a:ea typeface="Calibri" panose="020F0502020204030204" pitchFamily="34" charset="0"/>
              <a:cs typeface="Times New Roman" panose="02020603050405020304" pitchFamily="18" charset="0"/>
            </a:endParaRPr>
          </a:p>
          <a:p>
            <a:pPr lvl="0">
              <a:lnSpc>
                <a:spcPct val="107000"/>
              </a:lnSpc>
            </a:pPr>
            <a:r>
              <a:rPr lang="en-GB" dirty="0">
                <a:effectLst/>
                <a:latin typeface="Open Sans" panose="020B0606030504020204" pitchFamily="34" charset="0"/>
                <a:ea typeface="Calibri" panose="020F0502020204030204" pitchFamily="34" charset="0"/>
                <a:cs typeface="Times New Roman" panose="02020603050405020304" pitchFamily="18" charset="0"/>
              </a:rPr>
              <a:t> </a:t>
            </a:r>
            <a:endParaRPr lang="en-GB" dirty="0">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CD4C8C09-AF49-4D84-017F-96FB6A4472E9}"/>
              </a:ext>
            </a:extLst>
          </p:cNvPr>
          <p:cNvSpPr txBox="1"/>
          <p:nvPr/>
        </p:nvSpPr>
        <p:spPr>
          <a:xfrm>
            <a:off x="8177124" y="3516465"/>
            <a:ext cx="2673402" cy="281039"/>
          </a:xfrm>
          <a:prstGeom prst="rect">
            <a:avLst/>
          </a:prstGeom>
          <a:noFill/>
        </p:spPr>
        <p:txBody>
          <a:bodyPr wrap="square">
            <a:spAutoFit/>
          </a:bodyPr>
          <a:lstStyle/>
          <a:p>
            <a:pPr lvl="0">
              <a:lnSpc>
                <a:spcPct val="107000"/>
              </a:lnSpc>
            </a:pPr>
            <a:r>
              <a:rPr lang="en-GB" sz="1200" dirty="0">
                <a:solidFill>
                  <a:srgbClr val="306824"/>
                </a:solidFill>
                <a:latin typeface="Open Sans" panose="020B0606030504020204" pitchFamily="34" charset="0"/>
                <a:ea typeface="Calibri" panose="020F0502020204030204" pitchFamily="34" charset="0"/>
                <a:cs typeface="Times New Roman" panose="02020603050405020304" pitchFamily="18" charset="0"/>
              </a:rPr>
              <a:t>Bianca and Katie</a:t>
            </a:r>
            <a:endParaRPr lang="en-GB" sz="1200" dirty="0">
              <a:solidFill>
                <a:srgbClr val="306824"/>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B7DB4C81-FB57-23C5-FD6F-9626B22A9B95}"/>
              </a:ext>
            </a:extLst>
          </p:cNvPr>
          <p:cNvSpPr txBox="1"/>
          <p:nvPr/>
        </p:nvSpPr>
        <p:spPr>
          <a:xfrm>
            <a:off x="7953840" y="2329106"/>
            <a:ext cx="2673402" cy="281039"/>
          </a:xfrm>
          <a:prstGeom prst="rect">
            <a:avLst/>
          </a:prstGeom>
          <a:noFill/>
        </p:spPr>
        <p:txBody>
          <a:bodyPr wrap="square">
            <a:spAutoFit/>
          </a:bodyPr>
          <a:lstStyle/>
          <a:p>
            <a:pPr lvl="0">
              <a:lnSpc>
                <a:spcPct val="107000"/>
              </a:lnSpc>
            </a:pPr>
            <a:r>
              <a:rPr lang="en-GB" sz="1200" dirty="0">
                <a:solidFill>
                  <a:srgbClr val="306824"/>
                </a:solidFill>
                <a:latin typeface="Open Sans" panose="020B0606030504020204" pitchFamily="34" charset="0"/>
                <a:ea typeface="Calibri" panose="020F0502020204030204" pitchFamily="34" charset="0"/>
                <a:cs typeface="Times New Roman" panose="02020603050405020304" pitchFamily="18" charset="0"/>
              </a:rPr>
              <a:t>Nicola, Sharon, Rosemary, Ian</a:t>
            </a:r>
            <a:endParaRPr lang="en-GB" sz="1200" dirty="0">
              <a:solidFill>
                <a:srgbClr val="306824"/>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9531F0AC-2D7A-5676-A31D-D3D05BF4146C}"/>
              </a:ext>
            </a:extLst>
          </p:cNvPr>
          <p:cNvSpPr txBox="1"/>
          <p:nvPr/>
        </p:nvSpPr>
        <p:spPr>
          <a:xfrm>
            <a:off x="8414584" y="854816"/>
            <a:ext cx="676253" cy="281039"/>
          </a:xfrm>
          <a:prstGeom prst="rect">
            <a:avLst/>
          </a:prstGeom>
          <a:noFill/>
        </p:spPr>
        <p:txBody>
          <a:bodyPr wrap="square">
            <a:spAutoFit/>
          </a:bodyPr>
          <a:lstStyle/>
          <a:p>
            <a:pPr lvl="0">
              <a:lnSpc>
                <a:spcPct val="107000"/>
              </a:lnSpc>
            </a:pPr>
            <a:r>
              <a:rPr lang="en-GB" sz="1200" dirty="0">
                <a:solidFill>
                  <a:srgbClr val="306824"/>
                </a:solidFill>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9455042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31A155-50BA-15DC-7C4A-FF0DBA8D140C}"/>
              </a:ext>
            </a:extLst>
          </p:cNvPr>
          <p:cNvSpPr txBox="1"/>
          <p:nvPr/>
        </p:nvSpPr>
        <p:spPr>
          <a:xfrm>
            <a:off x="437707" y="520528"/>
            <a:ext cx="7058246" cy="1384803"/>
          </a:xfrm>
          <a:prstGeom prst="rect">
            <a:avLst/>
          </a:prstGeom>
          <a:noFill/>
        </p:spPr>
        <p:txBody>
          <a:bodyPr wrap="square">
            <a:spAutoFit/>
          </a:bodyPr>
          <a:lstStyle/>
          <a:p>
            <a:pPr>
              <a:lnSpc>
                <a:spcPct val="107000"/>
              </a:lnSpc>
              <a:spcBef>
                <a:spcPts val="200"/>
              </a:spcBef>
            </a:pPr>
            <a:r>
              <a:rPr lang="en-GB" sz="54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Aims/objectives</a:t>
            </a:r>
          </a:p>
          <a:p>
            <a:pPr>
              <a:lnSpc>
                <a:spcPct val="107000"/>
              </a:lnSpc>
              <a:spcBef>
                <a:spcPts val="200"/>
              </a:spcBef>
            </a:pPr>
            <a:endParaRPr lang="en-GB" sz="24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2B28D5B-F301-A4A2-044A-926969BAAD31}"/>
              </a:ext>
            </a:extLst>
          </p:cNvPr>
          <p:cNvSpPr txBox="1"/>
          <p:nvPr/>
        </p:nvSpPr>
        <p:spPr>
          <a:xfrm>
            <a:off x="584791" y="1536700"/>
            <a:ext cx="11162709" cy="1477328"/>
          </a:xfrm>
          <a:prstGeom prst="rect">
            <a:avLst/>
          </a:prstGeom>
          <a:noFill/>
        </p:spPr>
        <p:txBody>
          <a:bodyPr wrap="square" rtlCol="0">
            <a:spAutoFit/>
          </a:bodyPr>
          <a:lstStyle/>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What are the quality of life statements for this project?</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542647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31A155-50BA-15DC-7C4A-FF0DBA8D140C}"/>
              </a:ext>
            </a:extLst>
          </p:cNvPr>
          <p:cNvSpPr txBox="1"/>
          <p:nvPr/>
        </p:nvSpPr>
        <p:spPr>
          <a:xfrm>
            <a:off x="437707" y="520528"/>
            <a:ext cx="7058246" cy="1384803"/>
          </a:xfrm>
          <a:prstGeom prst="rect">
            <a:avLst/>
          </a:prstGeom>
          <a:noFill/>
        </p:spPr>
        <p:txBody>
          <a:bodyPr wrap="square">
            <a:spAutoFit/>
          </a:bodyPr>
          <a:lstStyle/>
          <a:p>
            <a:pPr>
              <a:lnSpc>
                <a:spcPct val="107000"/>
              </a:lnSpc>
              <a:spcBef>
                <a:spcPts val="200"/>
              </a:spcBef>
            </a:pPr>
            <a:r>
              <a:rPr lang="en-GB" sz="54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Doing</a:t>
            </a:r>
          </a:p>
          <a:p>
            <a:pPr>
              <a:lnSpc>
                <a:spcPct val="107000"/>
              </a:lnSpc>
              <a:spcBef>
                <a:spcPts val="200"/>
              </a:spcBef>
            </a:pPr>
            <a:endParaRPr lang="en-GB" sz="24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42B28D5B-F301-A4A2-044A-926969BAAD31}"/>
              </a:ext>
            </a:extLst>
          </p:cNvPr>
          <p:cNvSpPr txBox="1"/>
          <p:nvPr/>
        </p:nvSpPr>
        <p:spPr>
          <a:xfrm>
            <a:off x="584791" y="1536700"/>
            <a:ext cx="11162709" cy="3139321"/>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How is this all applied practically? How does the Lean Farm method link up?</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Ben Hartman principles </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Keep only tools that add value</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Let the customer define value</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Identify the steps that add value</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Cut out the </a:t>
            </a:r>
            <a:r>
              <a:rPr lang="en-GB" dirty="0" err="1">
                <a:latin typeface="Open Sans" panose="020B0606030504020204" pitchFamily="34" charset="0"/>
                <a:ea typeface="Open Sans" panose="020B0606030504020204" pitchFamily="34" charset="0"/>
                <a:cs typeface="Open Sans" panose="020B0606030504020204" pitchFamily="34" charset="0"/>
              </a:rPr>
              <a:t>muda</a:t>
            </a:r>
            <a:r>
              <a:rPr lang="en-GB" dirty="0">
                <a:latin typeface="Open Sans" panose="020B0606030504020204" pitchFamily="34" charset="0"/>
                <a:ea typeface="Open Sans" panose="020B0606030504020204" pitchFamily="34" charset="0"/>
                <a:cs typeface="Open Sans" panose="020B0606030504020204" pitchFamily="34" charset="0"/>
              </a:rPr>
              <a:t> – anything that does not add value</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Practice kaizen – continuous improvement</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234027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ree, plant&#10;&#10;Description automatically generated">
            <a:extLst>
              <a:ext uri="{FF2B5EF4-FFF2-40B4-BE49-F238E27FC236}">
                <a16:creationId xmlns:a16="http://schemas.microsoft.com/office/drawing/2014/main" id="{33E2E30C-4143-731D-7A8F-E9D412D5CE8D}"/>
              </a:ext>
            </a:extLst>
          </p:cNvPr>
          <p:cNvPicPr>
            <a:picLocks noChangeAspect="1"/>
          </p:cNvPicPr>
          <p:nvPr/>
        </p:nvPicPr>
        <p:blipFill rotWithShape="1">
          <a:blip r:embed="rId2">
            <a:extLst>
              <a:ext uri="{28A0092B-C50C-407E-A947-70E740481C1C}">
                <a14:useLocalDpi xmlns:a14="http://schemas.microsoft.com/office/drawing/2010/main" val="0"/>
              </a:ext>
            </a:extLst>
          </a:blip>
          <a:srcRect l="1" t="1" r="23703" b="741"/>
          <a:stretch/>
        </p:blipFill>
        <p:spPr>
          <a:xfrm rot="16200000">
            <a:off x="-454979" y="454980"/>
            <a:ext cx="6858001" cy="5948042"/>
          </a:xfrm>
          <a:prstGeom prst="rect">
            <a:avLst/>
          </a:prstGeom>
        </p:spPr>
      </p:pic>
      <p:sp>
        <p:nvSpPr>
          <p:cNvPr id="10" name="TextBox 9">
            <a:extLst>
              <a:ext uri="{FF2B5EF4-FFF2-40B4-BE49-F238E27FC236}">
                <a16:creationId xmlns:a16="http://schemas.microsoft.com/office/drawing/2014/main" id="{AA1E5079-44E0-B6CE-4E64-32091845C7B4}"/>
              </a:ext>
            </a:extLst>
          </p:cNvPr>
          <p:cNvSpPr txBox="1"/>
          <p:nvPr/>
        </p:nvSpPr>
        <p:spPr>
          <a:xfrm>
            <a:off x="6985591" y="335845"/>
            <a:ext cx="5089451" cy="769441"/>
          </a:xfrm>
          <a:prstGeom prst="rect">
            <a:avLst/>
          </a:prstGeom>
          <a:solidFill>
            <a:schemeClr val="bg1">
              <a:alpha val="44000"/>
            </a:schemeClr>
          </a:solidFill>
        </p:spPr>
        <p:txBody>
          <a:bodyPr wrap="square" rtlCol="0">
            <a:spAutoFit/>
          </a:bodyPr>
          <a:lstStyle/>
          <a:p>
            <a:pPr algn="ctr"/>
            <a:r>
              <a:rPr lang="en-GB" sz="4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Introduction</a:t>
            </a:r>
          </a:p>
        </p:txBody>
      </p:sp>
      <p:sp>
        <p:nvSpPr>
          <p:cNvPr id="7" name="TextBox 6">
            <a:extLst>
              <a:ext uri="{FF2B5EF4-FFF2-40B4-BE49-F238E27FC236}">
                <a16:creationId xmlns:a16="http://schemas.microsoft.com/office/drawing/2014/main" id="{10ED8F7B-1787-892F-D652-038FC36F37D6}"/>
              </a:ext>
            </a:extLst>
          </p:cNvPr>
          <p:cNvSpPr txBox="1"/>
          <p:nvPr/>
        </p:nvSpPr>
        <p:spPr>
          <a:xfrm>
            <a:off x="6451600" y="1536700"/>
            <a:ext cx="5295900" cy="2862322"/>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We would like to make a thorough investigation into the feasibility of growing </a:t>
            </a:r>
            <a:r>
              <a:rPr lang="en-GB" dirty="0" err="1">
                <a:latin typeface="Open Sans" panose="020B0606030504020204" pitchFamily="34" charset="0"/>
                <a:ea typeface="Open Sans" panose="020B0606030504020204" pitchFamily="34" charset="0"/>
                <a:cs typeface="Open Sans" panose="020B0606030504020204" pitchFamily="34" charset="0"/>
              </a:rPr>
              <a:t>oppotunities</a:t>
            </a:r>
            <a:r>
              <a:rPr lang="en-GB" dirty="0">
                <a:latin typeface="Open Sans" panose="020B0606030504020204" pitchFamily="34" charset="0"/>
                <a:ea typeface="Open Sans" panose="020B0606030504020204" pitchFamily="34" charset="0"/>
                <a:cs typeface="Open Sans" panose="020B0606030504020204" pitchFamily="34" charset="0"/>
              </a:rPr>
              <a:t> at Brookside Farm</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The farm is…</a:t>
            </a:r>
          </a:p>
          <a:p>
            <a:r>
              <a:rPr lang="en-GB" dirty="0">
                <a:latin typeface="Open Sans" panose="020B0606030504020204" pitchFamily="34" charset="0"/>
                <a:ea typeface="Open Sans" panose="020B0606030504020204" pitchFamily="34" charset="0"/>
                <a:cs typeface="Open Sans" panose="020B0606030504020204" pitchFamily="34" charset="0"/>
              </a:rPr>
              <a:t>We are…</a:t>
            </a:r>
          </a:p>
          <a:p>
            <a:r>
              <a:rPr lang="en-GB" dirty="0">
                <a:latin typeface="Open Sans" panose="020B0606030504020204" pitchFamily="34" charset="0"/>
                <a:ea typeface="Open Sans" panose="020B0606030504020204" pitchFamily="34" charset="0"/>
                <a:cs typeface="Open Sans" panose="020B0606030504020204" pitchFamily="34" charset="0"/>
              </a:rPr>
              <a:t>It seems like it’s a potential opportunity so …</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This will also provide us with a proposal for Katie and Anthony, the owners of the farm.</a:t>
            </a:r>
          </a:p>
        </p:txBody>
      </p:sp>
    </p:spTree>
    <p:extLst>
      <p:ext uri="{BB962C8B-B14F-4D97-AF65-F5344CB8AC3E}">
        <p14:creationId xmlns:p14="http://schemas.microsoft.com/office/powerpoint/2010/main" val="19014139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573F5AF-CE9D-A0C4-66BC-072AEC04B944}"/>
              </a:ext>
            </a:extLst>
          </p:cNvPr>
          <p:cNvSpPr txBox="1"/>
          <p:nvPr/>
        </p:nvSpPr>
        <p:spPr>
          <a:xfrm>
            <a:off x="5168899" y="335845"/>
            <a:ext cx="6906143" cy="769441"/>
          </a:xfrm>
          <a:prstGeom prst="rect">
            <a:avLst/>
          </a:prstGeom>
          <a:solidFill>
            <a:schemeClr val="bg1">
              <a:alpha val="44000"/>
            </a:schemeClr>
          </a:solidFill>
        </p:spPr>
        <p:txBody>
          <a:bodyPr wrap="square" rtlCol="0">
            <a:spAutoFit/>
          </a:bodyPr>
          <a:lstStyle/>
          <a:p>
            <a:pPr algn="ctr"/>
            <a:r>
              <a:rPr lang="en-GB" sz="4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Define approach/ethos</a:t>
            </a:r>
          </a:p>
        </p:txBody>
      </p:sp>
      <p:sp>
        <p:nvSpPr>
          <p:cNvPr id="3" name="TextBox 2">
            <a:extLst>
              <a:ext uri="{FF2B5EF4-FFF2-40B4-BE49-F238E27FC236}">
                <a16:creationId xmlns:a16="http://schemas.microsoft.com/office/drawing/2014/main" id="{F308326B-0847-B2F5-3628-9BBA460C713D}"/>
              </a:ext>
            </a:extLst>
          </p:cNvPr>
          <p:cNvSpPr txBox="1"/>
          <p:nvPr/>
        </p:nvSpPr>
        <p:spPr>
          <a:xfrm>
            <a:off x="457200" y="1536700"/>
            <a:ext cx="11290300" cy="5078313"/>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Ben Hartman principles </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Keep only tools that add value</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Let the customer define value</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Identify the steps that add value</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Cut out the </a:t>
            </a:r>
            <a:r>
              <a:rPr lang="en-GB" dirty="0" err="1">
                <a:latin typeface="Open Sans" panose="020B0606030504020204" pitchFamily="34" charset="0"/>
                <a:ea typeface="Open Sans" panose="020B0606030504020204" pitchFamily="34" charset="0"/>
                <a:cs typeface="Open Sans" panose="020B0606030504020204" pitchFamily="34" charset="0"/>
              </a:rPr>
              <a:t>muda</a:t>
            </a:r>
            <a:r>
              <a:rPr lang="en-GB" dirty="0">
                <a:latin typeface="Open Sans" panose="020B0606030504020204" pitchFamily="34" charset="0"/>
                <a:ea typeface="Open Sans" panose="020B0606030504020204" pitchFamily="34" charset="0"/>
                <a:cs typeface="Open Sans" panose="020B0606030504020204" pitchFamily="34" charset="0"/>
              </a:rPr>
              <a:t> – anything that does not add value</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Practice kaizen – continuous improvement</a:t>
            </a:r>
          </a:p>
          <a:p>
            <a:pPr marL="285750" indent="-285750">
              <a:buFont typeface="Arial" panose="020B0604020202020204" pitchFamily="34" charset="0"/>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Arial" panose="020B0604020202020204" pitchFamily="34" charset="0"/>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Non hierarchical structure</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Clear, effective, authentic communication</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Clear remit and specify needs </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No plastic – is this possible?</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Regenerative soil practices – Jesse Frost. </a:t>
            </a:r>
          </a:p>
          <a:p>
            <a:pPr marL="285750" indent="-285750">
              <a:buFont typeface="Arial" panose="020B0604020202020204" pitchFamily="34" charset="0"/>
              <a:buChar char="•"/>
            </a:pPr>
            <a:r>
              <a:rPr lang="en-GB" dirty="0">
                <a:latin typeface="Open Sans" panose="020B0606030504020204" pitchFamily="34" charset="0"/>
                <a:ea typeface="Open Sans" panose="020B0606030504020204" pitchFamily="34" charset="0"/>
                <a:cs typeface="Open Sans" panose="020B0606030504020204" pitchFamily="34" charset="0"/>
              </a:rPr>
              <a:t>Start small and grow/keep it simple</a:t>
            </a:r>
          </a:p>
          <a:p>
            <a:pPr marL="285750" indent="-285750">
              <a:buFont typeface="Arial" panose="020B0604020202020204" pitchFamily="34" charset="0"/>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592779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A77588-8C63-C013-852E-C552D0F82A14}"/>
              </a:ext>
            </a:extLst>
          </p:cNvPr>
          <p:cNvSpPr txBox="1"/>
          <p:nvPr/>
        </p:nvSpPr>
        <p:spPr>
          <a:xfrm>
            <a:off x="6985591" y="335845"/>
            <a:ext cx="5089451" cy="769441"/>
          </a:xfrm>
          <a:prstGeom prst="rect">
            <a:avLst/>
          </a:prstGeom>
          <a:solidFill>
            <a:schemeClr val="bg1">
              <a:alpha val="44000"/>
            </a:schemeClr>
          </a:solidFill>
        </p:spPr>
        <p:txBody>
          <a:bodyPr wrap="square" rtlCol="0">
            <a:spAutoFit/>
          </a:bodyPr>
          <a:lstStyle/>
          <a:p>
            <a:pPr algn="ctr"/>
            <a:r>
              <a:rPr lang="en-GB" sz="4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Survey</a:t>
            </a:r>
          </a:p>
        </p:txBody>
      </p:sp>
      <p:sp>
        <p:nvSpPr>
          <p:cNvPr id="3" name="TextBox 2">
            <a:extLst>
              <a:ext uri="{FF2B5EF4-FFF2-40B4-BE49-F238E27FC236}">
                <a16:creationId xmlns:a16="http://schemas.microsoft.com/office/drawing/2014/main" id="{9E0154E0-091B-FA88-B634-E3E2CBE5EA35}"/>
              </a:ext>
            </a:extLst>
          </p:cNvPr>
          <p:cNvSpPr txBox="1"/>
          <p:nvPr/>
        </p:nvSpPr>
        <p:spPr>
          <a:xfrm>
            <a:off x="457200" y="1536700"/>
            <a:ext cx="11290300" cy="4524315"/>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What is currently in place?</a:t>
            </a:r>
          </a:p>
          <a:p>
            <a:r>
              <a:rPr lang="en-GB" dirty="0">
                <a:latin typeface="Open Sans" panose="020B0606030504020204" pitchFamily="34" charset="0"/>
                <a:ea typeface="Open Sans" panose="020B0606030504020204" pitchFamily="34" charset="0"/>
                <a:cs typeface="Open Sans" panose="020B0606030504020204" pitchFamily="34" charset="0"/>
              </a:rPr>
              <a:t>Diagram of what is happening here</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What would they like to see happen on the farm? Client survey</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What is the market? Market research, </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What are the resources on the farm/do we have? Map of farm regarding land, equipment, people, accommodation and other resources</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What needs would we have? Client survey</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What would we be giving up? Is it feasible for us, does it fit in to our quality of life statements?</a:t>
            </a:r>
          </a:p>
          <a:p>
            <a:r>
              <a:rPr lang="en-GB" dirty="0">
                <a:latin typeface="Open Sans" panose="020B0606030504020204" pitchFamily="34" charset="0"/>
                <a:ea typeface="Open Sans" panose="020B0606030504020204" pitchFamily="34" charset="0"/>
                <a:cs typeface="Open Sans" panose="020B0606030504020204" pitchFamily="34" charset="0"/>
              </a:rPr>
              <a:t>Holistic decision making tool</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586928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3206C7-F899-E770-5C7A-0414B626E5A5}"/>
              </a:ext>
            </a:extLst>
          </p:cNvPr>
          <p:cNvSpPr txBox="1"/>
          <p:nvPr/>
        </p:nvSpPr>
        <p:spPr>
          <a:xfrm>
            <a:off x="6985591" y="335845"/>
            <a:ext cx="5089451" cy="769441"/>
          </a:xfrm>
          <a:prstGeom prst="rect">
            <a:avLst/>
          </a:prstGeom>
          <a:solidFill>
            <a:schemeClr val="bg1">
              <a:alpha val="44000"/>
            </a:schemeClr>
          </a:solidFill>
        </p:spPr>
        <p:txBody>
          <a:bodyPr wrap="square" rtlCol="0">
            <a:spAutoFit/>
          </a:bodyPr>
          <a:lstStyle/>
          <a:p>
            <a:pPr algn="ctr"/>
            <a:r>
              <a:rPr lang="en-GB" sz="4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Resources</a:t>
            </a:r>
          </a:p>
        </p:txBody>
      </p:sp>
      <p:sp>
        <p:nvSpPr>
          <p:cNvPr id="3" name="TextBox 2">
            <a:extLst>
              <a:ext uri="{FF2B5EF4-FFF2-40B4-BE49-F238E27FC236}">
                <a16:creationId xmlns:a16="http://schemas.microsoft.com/office/drawing/2014/main" id="{84A59E40-DC7F-0112-3F0E-0C65CC5A3628}"/>
              </a:ext>
            </a:extLst>
          </p:cNvPr>
          <p:cNvSpPr txBox="1"/>
          <p:nvPr/>
        </p:nvSpPr>
        <p:spPr>
          <a:xfrm>
            <a:off x="457200" y="1536700"/>
            <a:ext cx="11290300" cy="3970318"/>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Organic certification</a:t>
            </a:r>
          </a:p>
          <a:p>
            <a:r>
              <a:rPr lang="en-GB" dirty="0">
                <a:latin typeface="Open Sans" panose="020B0606030504020204" pitchFamily="34" charset="0"/>
                <a:ea typeface="Open Sans" panose="020B0606030504020204" pitchFamily="34" charset="0"/>
                <a:cs typeface="Open Sans" panose="020B0606030504020204" pitchFamily="34" charset="0"/>
              </a:rPr>
              <a:t>People - volunteers</a:t>
            </a:r>
          </a:p>
          <a:p>
            <a:r>
              <a:rPr lang="en-GB" dirty="0">
                <a:latin typeface="Open Sans" panose="020B0606030504020204" pitchFamily="34" charset="0"/>
                <a:ea typeface="Open Sans" panose="020B0606030504020204" pitchFamily="34" charset="0"/>
                <a:cs typeface="Open Sans" panose="020B0606030504020204" pitchFamily="34" charset="0"/>
              </a:rPr>
              <a:t>Accommodation</a:t>
            </a:r>
          </a:p>
          <a:p>
            <a:r>
              <a:rPr lang="en-GB" dirty="0">
                <a:latin typeface="Open Sans" panose="020B0606030504020204" pitchFamily="34" charset="0"/>
                <a:ea typeface="Open Sans" panose="020B0606030504020204" pitchFamily="34" charset="0"/>
                <a:cs typeface="Open Sans" panose="020B0606030504020204" pitchFamily="34" charset="0"/>
              </a:rPr>
              <a:t>Equipment – shared resources</a:t>
            </a:r>
          </a:p>
          <a:p>
            <a:r>
              <a:rPr lang="en-GB" dirty="0">
                <a:latin typeface="Open Sans" panose="020B0606030504020204" pitchFamily="34" charset="0"/>
                <a:ea typeface="Open Sans" panose="020B0606030504020204" pitchFamily="34" charset="0"/>
                <a:cs typeface="Open Sans" panose="020B0606030504020204" pitchFamily="34" charset="0"/>
              </a:rPr>
              <a:t>Land – feasibility of each area, issues</a:t>
            </a:r>
          </a:p>
          <a:p>
            <a:r>
              <a:rPr lang="en-GB" dirty="0">
                <a:latin typeface="Open Sans" panose="020B0606030504020204" pitchFamily="34" charset="0"/>
                <a:ea typeface="Open Sans" panose="020B0606030504020204" pitchFamily="34" charset="0"/>
                <a:cs typeface="Open Sans" panose="020B0606030504020204" pitchFamily="34" charset="0"/>
              </a:rPr>
              <a:t>Irrigation</a:t>
            </a:r>
          </a:p>
          <a:p>
            <a:r>
              <a:rPr lang="en-GB" dirty="0">
                <a:latin typeface="Open Sans" panose="020B0606030504020204" pitchFamily="34" charset="0"/>
                <a:ea typeface="Open Sans" panose="020B0606030504020204" pitchFamily="34" charset="0"/>
                <a:cs typeface="Open Sans" panose="020B0606030504020204" pitchFamily="34" charset="0"/>
              </a:rPr>
              <a:t>Propagation space – greenhouse??!</a:t>
            </a:r>
          </a:p>
          <a:p>
            <a:r>
              <a:rPr lang="en-GB" dirty="0">
                <a:latin typeface="Open Sans" panose="020B0606030504020204" pitchFamily="34" charset="0"/>
                <a:ea typeface="Open Sans" panose="020B0606030504020204" pitchFamily="34" charset="0"/>
                <a:cs typeface="Open Sans" panose="020B0606030504020204" pitchFamily="34" charset="0"/>
              </a:rPr>
              <a:t>Propagation equipment </a:t>
            </a:r>
          </a:p>
          <a:p>
            <a:r>
              <a:rPr lang="en-GB" dirty="0">
                <a:latin typeface="Open Sans" panose="020B0606030504020204" pitchFamily="34" charset="0"/>
                <a:ea typeface="Open Sans" panose="020B0606030504020204" pitchFamily="34" charset="0"/>
                <a:cs typeface="Open Sans" panose="020B0606030504020204" pitchFamily="34" charset="0"/>
              </a:rPr>
              <a:t>Office/planning space</a:t>
            </a:r>
          </a:p>
          <a:p>
            <a:r>
              <a:rPr lang="en-GB" dirty="0">
                <a:latin typeface="Open Sans" panose="020B0606030504020204" pitchFamily="34" charset="0"/>
                <a:ea typeface="Open Sans" panose="020B0606030504020204" pitchFamily="34" charset="0"/>
                <a:cs typeface="Open Sans" panose="020B0606030504020204" pitchFamily="34" charset="0"/>
              </a:rPr>
              <a:t>Communication</a:t>
            </a:r>
          </a:p>
          <a:p>
            <a:r>
              <a:rPr lang="en-GB" dirty="0">
                <a:latin typeface="Open Sans" panose="020B0606030504020204" pitchFamily="34" charset="0"/>
                <a:ea typeface="Open Sans" panose="020B0606030504020204" pitchFamily="34" charset="0"/>
                <a:cs typeface="Open Sans" panose="020B0606030504020204" pitchFamily="34" charset="0"/>
              </a:rPr>
              <a:t>Transport</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3901169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3206C7-F899-E770-5C7A-0414B626E5A5}"/>
              </a:ext>
            </a:extLst>
          </p:cNvPr>
          <p:cNvSpPr txBox="1"/>
          <p:nvPr/>
        </p:nvSpPr>
        <p:spPr>
          <a:xfrm>
            <a:off x="6985591" y="335845"/>
            <a:ext cx="5089451" cy="769441"/>
          </a:xfrm>
          <a:prstGeom prst="rect">
            <a:avLst/>
          </a:prstGeom>
          <a:solidFill>
            <a:schemeClr val="bg1">
              <a:alpha val="44000"/>
            </a:schemeClr>
          </a:solidFill>
        </p:spPr>
        <p:txBody>
          <a:bodyPr wrap="square" rtlCol="0">
            <a:spAutoFit/>
          </a:bodyPr>
          <a:lstStyle/>
          <a:p>
            <a:pPr algn="ctr"/>
            <a:r>
              <a:rPr lang="en-GB" sz="4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Limiting factors</a:t>
            </a:r>
          </a:p>
        </p:txBody>
      </p:sp>
      <p:sp>
        <p:nvSpPr>
          <p:cNvPr id="3" name="TextBox 2">
            <a:extLst>
              <a:ext uri="{FF2B5EF4-FFF2-40B4-BE49-F238E27FC236}">
                <a16:creationId xmlns:a16="http://schemas.microsoft.com/office/drawing/2014/main" id="{84A59E40-DC7F-0112-3F0E-0C65CC5A3628}"/>
              </a:ext>
            </a:extLst>
          </p:cNvPr>
          <p:cNvSpPr txBox="1"/>
          <p:nvPr/>
        </p:nvSpPr>
        <p:spPr>
          <a:xfrm>
            <a:off x="457200" y="1536700"/>
            <a:ext cx="11290300" cy="2585323"/>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Lack of clarity </a:t>
            </a:r>
          </a:p>
          <a:p>
            <a:r>
              <a:rPr lang="en-GB" dirty="0">
                <a:latin typeface="Open Sans" panose="020B0606030504020204" pitchFamily="34" charset="0"/>
                <a:ea typeface="Open Sans" panose="020B0606030504020204" pitchFamily="34" charset="0"/>
                <a:cs typeface="Open Sans" panose="020B0606030504020204" pitchFamily="34" charset="0"/>
              </a:rPr>
              <a:t>Communication</a:t>
            </a:r>
          </a:p>
          <a:p>
            <a:r>
              <a:rPr lang="en-GB" dirty="0">
                <a:latin typeface="Open Sans" panose="020B0606030504020204" pitchFamily="34" charset="0"/>
                <a:ea typeface="Open Sans" panose="020B0606030504020204" pitchFamily="34" charset="0"/>
                <a:cs typeface="Open Sans" panose="020B0606030504020204" pitchFamily="34" charset="0"/>
              </a:rPr>
              <a:t>Conflicting needs for different spaces, e.g. the kitchen garden being used for growing herbs when there’s a whole field for herbs!</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0802982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3206C7-F899-E770-5C7A-0414B626E5A5}"/>
              </a:ext>
            </a:extLst>
          </p:cNvPr>
          <p:cNvSpPr txBox="1"/>
          <p:nvPr/>
        </p:nvSpPr>
        <p:spPr>
          <a:xfrm>
            <a:off x="4901609" y="335845"/>
            <a:ext cx="7173433" cy="769441"/>
          </a:xfrm>
          <a:prstGeom prst="rect">
            <a:avLst/>
          </a:prstGeom>
          <a:solidFill>
            <a:schemeClr val="bg1">
              <a:alpha val="44000"/>
            </a:schemeClr>
          </a:solidFill>
        </p:spPr>
        <p:txBody>
          <a:bodyPr wrap="square" rtlCol="0">
            <a:spAutoFit/>
          </a:bodyPr>
          <a:lstStyle/>
          <a:p>
            <a:pPr algn="ctr"/>
            <a:r>
              <a:rPr lang="en-GB" sz="4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Brookside needs/wants</a:t>
            </a:r>
          </a:p>
        </p:txBody>
      </p:sp>
      <p:sp>
        <p:nvSpPr>
          <p:cNvPr id="3" name="TextBox 2">
            <a:extLst>
              <a:ext uri="{FF2B5EF4-FFF2-40B4-BE49-F238E27FC236}">
                <a16:creationId xmlns:a16="http://schemas.microsoft.com/office/drawing/2014/main" id="{84A59E40-DC7F-0112-3F0E-0C65CC5A3628}"/>
              </a:ext>
            </a:extLst>
          </p:cNvPr>
          <p:cNvSpPr txBox="1">
            <a:spLocks noGrp="1" noRot="1" noMove="1" noResize="1" noEditPoints="1" noAdjustHandles="1" noChangeArrowheads="1" noChangeShapeType="1"/>
          </p:cNvSpPr>
          <p:nvPr/>
        </p:nvSpPr>
        <p:spPr>
          <a:xfrm>
            <a:off x="457200" y="1536700"/>
            <a:ext cx="11290300" cy="3693319"/>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Help with gardening in the kitchen/rose garden</a:t>
            </a:r>
          </a:p>
          <a:p>
            <a:r>
              <a:rPr lang="en-GB" dirty="0">
                <a:latin typeface="Open Sans" panose="020B0606030504020204" pitchFamily="34" charset="0"/>
                <a:ea typeface="Open Sans" panose="020B0606030504020204" pitchFamily="34" charset="0"/>
                <a:cs typeface="Open Sans" panose="020B0606030504020204" pitchFamily="34" charset="0"/>
              </a:rPr>
              <a:t>Help with site maintenance</a:t>
            </a:r>
          </a:p>
          <a:p>
            <a:r>
              <a:rPr lang="en-GB" dirty="0">
                <a:latin typeface="Open Sans" panose="020B0606030504020204" pitchFamily="34" charset="0"/>
                <a:ea typeface="Open Sans" panose="020B0606030504020204" pitchFamily="34" charset="0"/>
                <a:cs typeface="Open Sans" panose="020B0606030504020204" pitchFamily="34" charset="0"/>
              </a:rPr>
              <a:t>Lovely green spaces</a:t>
            </a:r>
          </a:p>
          <a:p>
            <a:r>
              <a:rPr lang="en-GB" dirty="0">
                <a:latin typeface="Open Sans" panose="020B0606030504020204" pitchFamily="34" charset="0"/>
                <a:ea typeface="Open Sans" panose="020B0606030504020204" pitchFamily="34" charset="0"/>
                <a:cs typeface="Open Sans" panose="020B0606030504020204" pitchFamily="34" charset="0"/>
              </a:rPr>
              <a:t>Waste cycling</a:t>
            </a:r>
          </a:p>
          <a:p>
            <a:r>
              <a:rPr lang="en-GB" dirty="0">
                <a:latin typeface="Open Sans" panose="020B0606030504020204" pitchFamily="34" charset="0"/>
                <a:ea typeface="Open Sans" panose="020B0606030504020204" pitchFamily="34" charset="0"/>
                <a:cs typeface="Open Sans" panose="020B0606030504020204" pitchFamily="34" charset="0"/>
              </a:rPr>
              <a:t>Help with planning</a:t>
            </a:r>
          </a:p>
          <a:p>
            <a:r>
              <a:rPr lang="en-GB" dirty="0">
                <a:latin typeface="Open Sans" panose="020B0606030504020204" pitchFamily="34" charset="0"/>
                <a:ea typeface="Open Sans" panose="020B0606030504020204" pitchFamily="34" charset="0"/>
                <a:cs typeface="Open Sans" panose="020B0606030504020204" pitchFamily="34" charset="0"/>
              </a:rPr>
              <a:t>Support with getting things done (e.g. aquaponics)</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787155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F3206C7-F899-E770-5C7A-0414B626E5A5}"/>
              </a:ext>
            </a:extLst>
          </p:cNvPr>
          <p:cNvSpPr txBox="1"/>
          <p:nvPr/>
        </p:nvSpPr>
        <p:spPr>
          <a:xfrm>
            <a:off x="6985591" y="335845"/>
            <a:ext cx="5089451" cy="769441"/>
          </a:xfrm>
          <a:prstGeom prst="rect">
            <a:avLst/>
          </a:prstGeom>
          <a:solidFill>
            <a:schemeClr val="bg1">
              <a:alpha val="44000"/>
            </a:schemeClr>
          </a:solidFill>
        </p:spPr>
        <p:txBody>
          <a:bodyPr wrap="square" rtlCol="0">
            <a:spAutoFit/>
          </a:bodyPr>
          <a:lstStyle/>
          <a:p>
            <a:pPr algn="ctr"/>
            <a:r>
              <a:rPr lang="en-GB" sz="4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Needs</a:t>
            </a:r>
          </a:p>
        </p:txBody>
      </p:sp>
      <p:sp>
        <p:nvSpPr>
          <p:cNvPr id="3" name="TextBox 2">
            <a:extLst>
              <a:ext uri="{FF2B5EF4-FFF2-40B4-BE49-F238E27FC236}">
                <a16:creationId xmlns:a16="http://schemas.microsoft.com/office/drawing/2014/main" id="{84A59E40-DC7F-0112-3F0E-0C65CC5A3628}"/>
              </a:ext>
            </a:extLst>
          </p:cNvPr>
          <p:cNvSpPr txBox="1"/>
          <p:nvPr/>
        </p:nvSpPr>
        <p:spPr>
          <a:xfrm>
            <a:off x="457200" y="1536700"/>
            <a:ext cx="11290300" cy="4524315"/>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People – volunteers (need to ensure adequate systems in place for them)</a:t>
            </a:r>
          </a:p>
          <a:p>
            <a:r>
              <a:rPr lang="en-GB" dirty="0">
                <a:latin typeface="Open Sans" panose="020B0606030504020204" pitchFamily="34" charset="0"/>
                <a:ea typeface="Open Sans" panose="020B0606030504020204" pitchFamily="34" charset="0"/>
                <a:cs typeface="Open Sans" panose="020B0606030504020204" pitchFamily="34" charset="0"/>
              </a:rPr>
              <a:t>Accommodation </a:t>
            </a:r>
          </a:p>
          <a:p>
            <a:r>
              <a:rPr lang="en-GB" dirty="0">
                <a:latin typeface="Open Sans" panose="020B0606030504020204" pitchFamily="34" charset="0"/>
                <a:ea typeface="Open Sans" panose="020B0606030504020204" pitchFamily="34" charset="0"/>
                <a:cs typeface="Open Sans" panose="020B0606030504020204" pitchFamily="34" charset="0"/>
              </a:rPr>
              <a:t>Equipment – comprehensive list</a:t>
            </a:r>
          </a:p>
          <a:p>
            <a:r>
              <a:rPr lang="en-GB" dirty="0">
                <a:latin typeface="Open Sans" panose="020B0606030504020204" pitchFamily="34" charset="0"/>
                <a:ea typeface="Open Sans" panose="020B0606030504020204" pitchFamily="34" charset="0"/>
                <a:cs typeface="Open Sans" panose="020B0606030504020204" pitchFamily="34" charset="0"/>
              </a:rPr>
              <a:t>Land – feasibility of each area, issues</a:t>
            </a:r>
          </a:p>
          <a:p>
            <a:r>
              <a:rPr lang="en-GB" dirty="0">
                <a:latin typeface="Open Sans" panose="020B0606030504020204" pitchFamily="34" charset="0"/>
                <a:ea typeface="Open Sans" panose="020B0606030504020204" pitchFamily="34" charset="0"/>
                <a:cs typeface="Open Sans" panose="020B0606030504020204" pitchFamily="34" charset="0"/>
              </a:rPr>
              <a:t>Irrigation</a:t>
            </a:r>
          </a:p>
          <a:p>
            <a:r>
              <a:rPr lang="en-GB" dirty="0">
                <a:latin typeface="Open Sans" panose="020B0606030504020204" pitchFamily="34" charset="0"/>
                <a:ea typeface="Open Sans" panose="020B0606030504020204" pitchFamily="34" charset="0"/>
                <a:cs typeface="Open Sans" panose="020B0606030504020204" pitchFamily="34" charset="0"/>
              </a:rPr>
              <a:t>Propagation space </a:t>
            </a:r>
          </a:p>
          <a:p>
            <a:r>
              <a:rPr lang="en-GB" dirty="0">
                <a:latin typeface="Open Sans" panose="020B0606030504020204" pitchFamily="34" charset="0"/>
                <a:ea typeface="Open Sans" panose="020B0606030504020204" pitchFamily="34" charset="0"/>
                <a:cs typeface="Open Sans" panose="020B0606030504020204" pitchFamily="34" charset="0"/>
              </a:rPr>
              <a:t>Propagation equipment </a:t>
            </a:r>
          </a:p>
          <a:p>
            <a:r>
              <a:rPr lang="en-GB" dirty="0">
                <a:latin typeface="Open Sans" panose="020B0606030504020204" pitchFamily="34" charset="0"/>
                <a:ea typeface="Open Sans" panose="020B0606030504020204" pitchFamily="34" charset="0"/>
                <a:cs typeface="Open Sans" panose="020B0606030504020204" pitchFamily="34" charset="0"/>
              </a:rPr>
              <a:t>Compost for prop</a:t>
            </a:r>
          </a:p>
          <a:p>
            <a:r>
              <a:rPr lang="en-GB" dirty="0">
                <a:latin typeface="Open Sans" panose="020B0606030504020204" pitchFamily="34" charset="0"/>
                <a:ea typeface="Open Sans" panose="020B0606030504020204" pitchFamily="34" charset="0"/>
                <a:cs typeface="Open Sans" panose="020B0606030504020204" pitchFamily="34" charset="0"/>
              </a:rPr>
              <a:t>Office/planning space</a:t>
            </a:r>
          </a:p>
          <a:p>
            <a:r>
              <a:rPr lang="en-GB" dirty="0">
                <a:latin typeface="Open Sans" panose="020B0606030504020204" pitchFamily="34" charset="0"/>
                <a:ea typeface="Open Sans" panose="020B0606030504020204" pitchFamily="34" charset="0"/>
                <a:cs typeface="Open Sans" panose="020B0606030504020204" pitchFamily="34" charset="0"/>
              </a:rPr>
              <a:t>Communication</a:t>
            </a:r>
          </a:p>
          <a:p>
            <a:r>
              <a:rPr lang="en-GB" dirty="0">
                <a:latin typeface="Open Sans" panose="020B0606030504020204" pitchFamily="34" charset="0"/>
                <a:ea typeface="Open Sans" panose="020B0606030504020204" pitchFamily="34" charset="0"/>
                <a:cs typeface="Open Sans" panose="020B0606030504020204" pitchFamily="34" charset="0"/>
              </a:rPr>
              <a:t>Transport</a:t>
            </a:r>
          </a:p>
          <a:p>
            <a:r>
              <a:rPr lang="en-GB" dirty="0">
                <a:latin typeface="Open Sans" panose="020B0606030504020204" pitchFamily="34" charset="0"/>
                <a:ea typeface="Open Sans" panose="020B0606030504020204" pitchFamily="34" charset="0"/>
                <a:cs typeface="Open Sans" panose="020B0606030504020204" pitchFamily="34" charset="0"/>
              </a:rPr>
              <a:t>Compost systems</a:t>
            </a:r>
          </a:p>
          <a:p>
            <a:r>
              <a:rPr lang="en-GB" dirty="0">
                <a:latin typeface="Open Sans" panose="020B0606030504020204" pitchFamily="34" charset="0"/>
                <a:ea typeface="Open Sans" panose="020B0606030504020204" pitchFamily="34" charset="0"/>
                <a:cs typeface="Open Sans" panose="020B0606030504020204" pitchFamily="34" charset="0"/>
              </a:rPr>
              <a:t>Soil regeneration – mulch materials</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2948874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573F5AF-CE9D-A0C4-66BC-072AEC04B944}"/>
              </a:ext>
            </a:extLst>
          </p:cNvPr>
          <p:cNvSpPr txBox="1"/>
          <p:nvPr/>
        </p:nvSpPr>
        <p:spPr>
          <a:xfrm>
            <a:off x="5168899" y="335845"/>
            <a:ext cx="6906143" cy="769441"/>
          </a:xfrm>
          <a:prstGeom prst="rect">
            <a:avLst/>
          </a:prstGeom>
          <a:solidFill>
            <a:schemeClr val="bg1">
              <a:alpha val="44000"/>
            </a:schemeClr>
          </a:solidFill>
        </p:spPr>
        <p:txBody>
          <a:bodyPr wrap="square" rtlCol="0">
            <a:spAutoFit/>
          </a:bodyPr>
          <a:lstStyle/>
          <a:p>
            <a:pPr algn="ctr"/>
            <a:r>
              <a:rPr lang="en-GB" sz="4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2022</a:t>
            </a:r>
          </a:p>
        </p:txBody>
      </p:sp>
      <p:sp>
        <p:nvSpPr>
          <p:cNvPr id="3" name="TextBox 2">
            <a:extLst>
              <a:ext uri="{FF2B5EF4-FFF2-40B4-BE49-F238E27FC236}">
                <a16:creationId xmlns:a16="http://schemas.microsoft.com/office/drawing/2014/main" id="{F308326B-0847-B2F5-3628-9BBA460C713D}"/>
              </a:ext>
            </a:extLst>
          </p:cNvPr>
          <p:cNvSpPr txBox="1"/>
          <p:nvPr/>
        </p:nvSpPr>
        <p:spPr>
          <a:xfrm>
            <a:off x="457200" y="1536700"/>
            <a:ext cx="11290300" cy="6463308"/>
          </a:xfrm>
          <a:prstGeom prst="rect">
            <a:avLst/>
          </a:prstGeom>
          <a:noFill/>
        </p:spPr>
        <p:txBody>
          <a:bodyPr wrap="square" rtlCol="0">
            <a:spAutoFit/>
          </a:bodyPr>
          <a:lstStyle/>
          <a:p>
            <a:r>
              <a:rPr lang="en-GB" b="1" dirty="0">
                <a:latin typeface="Open Sans" panose="020B0606030504020204" pitchFamily="34" charset="0"/>
                <a:ea typeface="Open Sans" panose="020B0606030504020204" pitchFamily="34" charset="0"/>
                <a:cs typeface="Open Sans" panose="020B0606030504020204" pitchFamily="34" charset="0"/>
              </a:rPr>
              <a:t>Summer/Autumn</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Designs/plans</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Learn about soil association demands</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Systems for volunteers – induction, risk assessment, accommodation, the Hive set up, clear remit with task lists, </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Growing areas prep – decompaction, weed removal, covering with cardboard and compost</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Caravan prep (wood burner?)</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Buy municipal and cover</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b="1" dirty="0">
                <a:latin typeface="Open Sans" panose="020B0606030504020204" pitchFamily="34" charset="0"/>
                <a:ea typeface="Open Sans" panose="020B0606030504020204" pitchFamily="34" charset="0"/>
                <a:cs typeface="Open Sans" panose="020B0606030504020204" pitchFamily="34" charset="0"/>
              </a:rPr>
              <a:t>Winter</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Sort flat, sell surplus stuff</a:t>
            </a:r>
          </a:p>
          <a:p>
            <a:endParaRPr lang="en-GB"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 typeface="Arial" panose="020B0604020202020204" pitchFamily="34" charset="0"/>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319146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573F5AF-CE9D-A0C4-66BC-072AEC04B944}"/>
              </a:ext>
            </a:extLst>
          </p:cNvPr>
          <p:cNvSpPr txBox="1"/>
          <p:nvPr/>
        </p:nvSpPr>
        <p:spPr>
          <a:xfrm>
            <a:off x="5168899" y="335845"/>
            <a:ext cx="6906143" cy="769441"/>
          </a:xfrm>
          <a:prstGeom prst="rect">
            <a:avLst/>
          </a:prstGeom>
          <a:solidFill>
            <a:schemeClr val="bg1">
              <a:alpha val="44000"/>
            </a:schemeClr>
          </a:solidFill>
        </p:spPr>
        <p:txBody>
          <a:bodyPr wrap="square" rtlCol="0">
            <a:spAutoFit/>
          </a:bodyPr>
          <a:lstStyle/>
          <a:p>
            <a:pPr algn="ctr"/>
            <a:r>
              <a:rPr lang="en-GB" sz="4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2023</a:t>
            </a:r>
          </a:p>
        </p:txBody>
      </p:sp>
      <p:sp>
        <p:nvSpPr>
          <p:cNvPr id="3" name="TextBox 2">
            <a:extLst>
              <a:ext uri="{FF2B5EF4-FFF2-40B4-BE49-F238E27FC236}">
                <a16:creationId xmlns:a16="http://schemas.microsoft.com/office/drawing/2014/main" id="{F308326B-0847-B2F5-3628-9BBA460C713D}"/>
              </a:ext>
            </a:extLst>
          </p:cNvPr>
          <p:cNvSpPr txBox="1"/>
          <p:nvPr/>
        </p:nvSpPr>
        <p:spPr>
          <a:xfrm>
            <a:off x="457200" y="1536700"/>
            <a:ext cx="11290300" cy="1477328"/>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Start growing</a:t>
            </a:r>
          </a:p>
          <a:p>
            <a:pPr marL="285750" indent="-285750">
              <a:buFont typeface="Arial" panose="020B0604020202020204" pitchFamily="34" charset="0"/>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553586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2AAE78-F0A9-DB4B-5D8F-FBC5E30BB8A1}"/>
              </a:ext>
            </a:extLst>
          </p:cNvPr>
          <p:cNvPicPr>
            <a:picLocks noChangeAspect="1"/>
          </p:cNvPicPr>
          <p:nvPr/>
        </p:nvPicPr>
        <p:blipFill rotWithShape="1">
          <a:blip r:embed="rId2">
            <a:extLst>
              <a:ext uri="{28A0092B-C50C-407E-A947-70E740481C1C}">
                <a14:useLocalDpi xmlns:a14="http://schemas.microsoft.com/office/drawing/2010/main" val="0"/>
              </a:ext>
            </a:extLst>
          </a:blip>
          <a:srcRect l="14575" t="9685" r="7594" b="6918"/>
          <a:stretch/>
        </p:blipFill>
        <p:spPr>
          <a:xfrm>
            <a:off x="398253" y="0"/>
            <a:ext cx="11395494" cy="6868375"/>
          </a:xfrm>
          <a:prstGeom prst="rect">
            <a:avLst/>
          </a:prstGeom>
        </p:spPr>
      </p:pic>
      <p:cxnSp>
        <p:nvCxnSpPr>
          <p:cNvPr id="7" name="Straight Connector 6">
            <a:extLst>
              <a:ext uri="{FF2B5EF4-FFF2-40B4-BE49-F238E27FC236}">
                <a16:creationId xmlns:a16="http://schemas.microsoft.com/office/drawing/2014/main" id="{ECAF4B0E-A15D-3521-6994-DE2270889E04}"/>
              </a:ext>
            </a:extLst>
          </p:cNvPr>
          <p:cNvCxnSpPr>
            <a:cxnSpLocks/>
          </p:cNvCxnSpPr>
          <p:nvPr/>
        </p:nvCxnSpPr>
        <p:spPr>
          <a:xfrm>
            <a:off x="7953555" y="1846053"/>
            <a:ext cx="2121778" cy="4658890"/>
          </a:xfrm>
          <a:prstGeom prst="line">
            <a:avLst/>
          </a:prstGeom>
        </p:spPr>
        <p:style>
          <a:lnRef idx="1">
            <a:schemeClr val="accent4"/>
          </a:lnRef>
          <a:fillRef idx="0">
            <a:schemeClr val="accent4"/>
          </a:fillRef>
          <a:effectRef idx="0">
            <a:schemeClr val="accent4"/>
          </a:effectRef>
          <a:fontRef idx="minor">
            <a:schemeClr val="tx1"/>
          </a:fontRef>
        </p:style>
      </p:cxnSp>
      <p:cxnSp>
        <p:nvCxnSpPr>
          <p:cNvPr id="8" name="Straight Connector 7">
            <a:extLst>
              <a:ext uri="{FF2B5EF4-FFF2-40B4-BE49-F238E27FC236}">
                <a16:creationId xmlns:a16="http://schemas.microsoft.com/office/drawing/2014/main" id="{06AFB5AD-0B7E-DB6A-DC0A-7E5BEDA3D9ED}"/>
              </a:ext>
            </a:extLst>
          </p:cNvPr>
          <p:cNvCxnSpPr>
            <a:cxnSpLocks/>
          </p:cNvCxnSpPr>
          <p:nvPr/>
        </p:nvCxnSpPr>
        <p:spPr>
          <a:xfrm flipH="1">
            <a:off x="2581275" y="1846053"/>
            <a:ext cx="5372280" cy="1624222"/>
          </a:xfrm>
          <a:prstGeom prst="line">
            <a:avLst/>
          </a:prstGeom>
        </p:spPr>
        <p:style>
          <a:lnRef idx="1">
            <a:schemeClr val="accent4"/>
          </a:lnRef>
          <a:fillRef idx="0">
            <a:schemeClr val="accent4"/>
          </a:fillRef>
          <a:effectRef idx="0">
            <a:schemeClr val="accent4"/>
          </a:effectRef>
          <a:fontRef idx="minor">
            <a:schemeClr val="tx1"/>
          </a:fontRef>
        </p:style>
      </p:cxnSp>
      <p:cxnSp>
        <p:nvCxnSpPr>
          <p:cNvPr id="12" name="Straight Connector 11">
            <a:extLst>
              <a:ext uri="{FF2B5EF4-FFF2-40B4-BE49-F238E27FC236}">
                <a16:creationId xmlns:a16="http://schemas.microsoft.com/office/drawing/2014/main" id="{0ECE5748-B044-E286-6580-0B35C2480AC6}"/>
              </a:ext>
            </a:extLst>
          </p:cNvPr>
          <p:cNvCxnSpPr>
            <a:cxnSpLocks/>
          </p:cNvCxnSpPr>
          <p:nvPr/>
        </p:nvCxnSpPr>
        <p:spPr>
          <a:xfrm>
            <a:off x="2378075" y="2658164"/>
            <a:ext cx="203200" cy="812111"/>
          </a:xfrm>
          <a:prstGeom prst="line">
            <a:avLst/>
          </a:prstGeom>
        </p:spPr>
        <p:style>
          <a:lnRef idx="1">
            <a:schemeClr val="accent4"/>
          </a:lnRef>
          <a:fillRef idx="0">
            <a:schemeClr val="accent4"/>
          </a:fillRef>
          <a:effectRef idx="0">
            <a:schemeClr val="accent4"/>
          </a:effectRef>
          <a:fontRef idx="minor">
            <a:schemeClr val="tx1"/>
          </a:fontRef>
        </p:style>
      </p:cxnSp>
      <p:cxnSp>
        <p:nvCxnSpPr>
          <p:cNvPr id="16" name="Straight Connector 15">
            <a:extLst>
              <a:ext uri="{FF2B5EF4-FFF2-40B4-BE49-F238E27FC236}">
                <a16:creationId xmlns:a16="http://schemas.microsoft.com/office/drawing/2014/main" id="{49233BA3-C2BB-3FE8-5297-646B761F18BE}"/>
              </a:ext>
            </a:extLst>
          </p:cNvPr>
          <p:cNvCxnSpPr>
            <a:cxnSpLocks/>
          </p:cNvCxnSpPr>
          <p:nvPr/>
        </p:nvCxnSpPr>
        <p:spPr>
          <a:xfrm flipH="1">
            <a:off x="882650" y="2658164"/>
            <a:ext cx="1495425" cy="316811"/>
          </a:xfrm>
          <a:prstGeom prst="line">
            <a:avLst/>
          </a:prstGeom>
        </p:spPr>
        <p:style>
          <a:lnRef idx="1">
            <a:schemeClr val="accent4"/>
          </a:lnRef>
          <a:fillRef idx="0">
            <a:schemeClr val="accent4"/>
          </a:fillRef>
          <a:effectRef idx="0">
            <a:schemeClr val="accent4"/>
          </a:effectRef>
          <a:fontRef idx="minor">
            <a:schemeClr val="tx1"/>
          </a:fontRef>
        </p:style>
      </p:cxnSp>
      <p:cxnSp>
        <p:nvCxnSpPr>
          <p:cNvPr id="19" name="Straight Connector 18">
            <a:extLst>
              <a:ext uri="{FF2B5EF4-FFF2-40B4-BE49-F238E27FC236}">
                <a16:creationId xmlns:a16="http://schemas.microsoft.com/office/drawing/2014/main" id="{EBBA33F4-D44D-EE76-4B8A-9D486AB262DD}"/>
              </a:ext>
            </a:extLst>
          </p:cNvPr>
          <p:cNvCxnSpPr>
            <a:cxnSpLocks/>
          </p:cNvCxnSpPr>
          <p:nvPr/>
        </p:nvCxnSpPr>
        <p:spPr>
          <a:xfrm flipH="1">
            <a:off x="882650" y="2311400"/>
            <a:ext cx="654050" cy="663575"/>
          </a:xfrm>
          <a:prstGeom prst="line">
            <a:avLst/>
          </a:prstGeom>
        </p:spPr>
        <p:style>
          <a:lnRef idx="1">
            <a:schemeClr val="accent4"/>
          </a:lnRef>
          <a:fillRef idx="0">
            <a:schemeClr val="accent4"/>
          </a:fillRef>
          <a:effectRef idx="0">
            <a:schemeClr val="accent4"/>
          </a:effectRef>
          <a:fontRef idx="minor">
            <a:schemeClr val="tx1"/>
          </a:fontRef>
        </p:style>
      </p:cxnSp>
      <p:cxnSp>
        <p:nvCxnSpPr>
          <p:cNvPr id="22" name="Straight Connector 21">
            <a:extLst>
              <a:ext uri="{FF2B5EF4-FFF2-40B4-BE49-F238E27FC236}">
                <a16:creationId xmlns:a16="http://schemas.microsoft.com/office/drawing/2014/main" id="{022C879F-CD1C-0C9F-E483-0D6DD91A7C2E}"/>
              </a:ext>
            </a:extLst>
          </p:cNvPr>
          <p:cNvCxnSpPr>
            <a:cxnSpLocks/>
          </p:cNvCxnSpPr>
          <p:nvPr/>
        </p:nvCxnSpPr>
        <p:spPr>
          <a:xfrm flipH="1">
            <a:off x="1536700" y="1996440"/>
            <a:ext cx="1607820" cy="314960"/>
          </a:xfrm>
          <a:prstGeom prst="line">
            <a:avLst/>
          </a:prstGeom>
        </p:spPr>
        <p:style>
          <a:lnRef idx="1">
            <a:schemeClr val="accent4"/>
          </a:lnRef>
          <a:fillRef idx="0">
            <a:schemeClr val="accent4"/>
          </a:fillRef>
          <a:effectRef idx="0">
            <a:schemeClr val="accent4"/>
          </a:effectRef>
          <a:fontRef idx="minor">
            <a:schemeClr val="tx1"/>
          </a:fontRef>
        </p:style>
      </p:cxnSp>
      <p:cxnSp>
        <p:nvCxnSpPr>
          <p:cNvPr id="24" name="Straight Connector 23">
            <a:extLst>
              <a:ext uri="{FF2B5EF4-FFF2-40B4-BE49-F238E27FC236}">
                <a16:creationId xmlns:a16="http://schemas.microsoft.com/office/drawing/2014/main" id="{FEC47F8E-80D1-F7DF-7413-91D8AF619CAD}"/>
              </a:ext>
            </a:extLst>
          </p:cNvPr>
          <p:cNvCxnSpPr>
            <a:cxnSpLocks/>
          </p:cNvCxnSpPr>
          <p:nvPr/>
        </p:nvCxnSpPr>
        <p:spPr>
          <a:xfrm flipH="1">
            <a:off x="3137307" y="1427480"/>
            <a:ext cx="1226413" cy="568960"/>
          </a:xfrm>
          <a:prstGeom prst="line">
            <a:avLst/>
          </a:prstGeom>
        </p:spPr>
        <p:style>
          <a:lnRef idx="1">
            <a:schemeClr val="accent4"/>
          </a:lnRef>
          <a:fillRef idx="0">
            <a:schemeClr val="accent4"/>
          </a:fillRef>
          <a:effectRef idx="0">
            <a:schemeClr val="accent4"/>
          </a:effectRef>
          <a:fontRef idx="minor">
            <a:schemeClr val="tx1"/>
          </a:fontRef>
        </p:style>
      </p:cxnSp>
      <p:cxnSp>
        <p:nvCxnSpPr>
          <p:cNvPr id="26" name="Straight Connector 25">
            <a:extLst>
              <a:ext uri="{FF2B5EF4-FFF2-40B4-BE49-F238E27FC236}">
                <a16:creationId xmlns:a16="http://schemas.microsoft.com/office/drawing/2014/main" id="{5E7F9625-78F4-F5BE-79C4-B02C19D41B06}"/>
              </a:ext>
            </a:extLst>
          </p:cNvPr>
          <p:cNvCxnSpPr>
            <a:cxnSpLocks/>
          </p:cNvCxnSpPr>
          <p:nvPr/>
        </p:nvCxnSpPr>
        <p:spPr>
          <a:xfrm flipH="1">
            <a:off x="4363720" y="1069975"/>
            <a:ext cx="1383030" cy="357505"/>
          </a:xfrm>
          <a:prstGeom prst="line">
            <a:avLst/>
          </a:prstGeom>
        </p:spPr>
        <p:style>
          <a:lnRef idx="1">
            <a:schemeClr val="accent4"/>
          </a:lnRef>
          <a:fillRef idx="0">
            <a:schemeClr val="accent4"/>
          </a:fillRef>
          <a:effectRef idx="0">
            <a:schemeClr val="accent4"/>
          </a:effectRef>
          <a:fontRef idx="minor">
            <a:schemeClr val="tx1"/>
          </a:fontRef>
        </p:style>
      </p:cxnSp>
      <p:cxnSp>
        <p:nvCxnSpPr>
          <p:cNvPr id="29" name="Straight Connector 28">
            <a:extLst>
              <a:ext uri="{FF2B5EF4-FFF2-40B4-BE49-F238E27FC236}">
                <a16:creationId xmlns:a16="http://schemas.microsoft.com/office/drawing/2014/main" id="{084325B7-6142-CFAF-755D-9A9952C78A53}"/>
              </a:ext>
            </a:extLst>
          </p:cNvPr>
          <p:cNvCxnSpPr>
            <a:cxnSpLocks/>
          </p:cNvCxnSpPr>
          <p:nvPr/>
        </p:nvCxnSpPr>
        <p:spPr>
          <a:xfrm flipH="1">
            <a:off x="5746750" y="927100"/>
            <a:ext cx="1187450" cy="142875"/>
          </a:xfrm>
          <a:prstGeom prst="line">
            <a:avLst/>
          </a:prstGeom>
        </p:spPr>
        <p:style>
          <a:lnRef idx="1">
            <a:schemeClr val="accent4"/>
          </a:lnRef>
          <a:fillRef idx="0">
            <a:schemeClr val="accent4"/>
          </a:fillRef>
          <a:effectRef idx="0">
            <a:schemeClr val="accent4"/>
          </a:effectRef>
          <a:fontRef idx="minor">
            <a:schemeClr val="tx1"/>
          </a:fontRef>
        </p:style>
      </p:cxnSp>
      <p:cxnSp>
        <p:nvCxnSpPr>
          <p:cNvPr id="31" name="Straight Connector 30">
            <a:extLst>
              <a:ext uri="{FF2B5EF4-FFF2-40B4-BE49-F238E27FC236}">
                <a16:creationId xmlns:a16="http://schemas.microsoft.com/office/drawing/2014/main" id="{66F0FD5D-2753-F107-B2BE-D90B38274959}"/>
              </a:ext>
            </a:extLst>
          </p:cNvPr>
          <p:cNvCxnSpPr>
            <a:cxnSpLocks/>
          </p:cNvCxnSpPr>
          <p:nvPr/>
        </p:nvCxnSpPr>
        <p:spPr>
          <a:xfrm flipH="1">
            <a:off x="6934200" y="569595"/>
            <a:ext cx="2622550" cy="358194"/>
          </a:xfrm>
          <a:prstGeom prst="line">
            <a:avLst/>
          </a:prstGeom>
        </p:spPr>
        <p:style>
          <a:lnRef idx="1">
            <a:schemeClr val="accent4"/>
          </a:lnRef>
          <a:fillRef idx="0">
            <a:schemeClr val="accent4"/>
          </a:fillRef>
          <a:effectRef idx="0">
            <a:schemeClr val="accent4"/>
          </a:effectRef>
          <a:fontRef idx="minor">
            <a:schemeClr val="tx1"/>
          </a:fontRef>
        </p:style>
      </p:cxnSp>
      <p:cxnSp>
        <p:nvCxnSpPr>
          <p:cNvPr id="35" name="Straight Connector 34">
            <a:extLst>
              <a:ext uri="{FF2B5EF4-FFF2-40B4-BE49-F238E27FC236}">
                <a16:creationId xmlns:a16="http://schemas.microsoft.com/office/drawing/2014/main" id="{E9BFDC40-E047-FEF1-76A9-E9190CF1F193}"/>
              </a:ext>
            </a:extLst>
          </p:cNvPr>
          <p:cNvCxnSpPr>
            <a:cxnSpLocks/>
          </p:cNvCxnSpPr>
          <p:nvPr/>
        </p:nvCxnSpPr>
        <p:spPr>
          <a:xfrm flipH="1" flipV="1">
            <a:off x="9493250" y="580498"/>
            <a:ext cx="1593850" cy="784752"/>
          </a:xfrm>
          <a:prstGeom prst="line">
            <a:avLst/>
          </a:prstGeom>
        </p:spPr>
        <p:style>
          <a:lnRef idx="1">
            <a:schemeClr val="accent4"/>
          </a:lnRef>
          <a:fillRef idx="0">
            <a:schemeClr val="accent4"/>
          </a:fillRef>
          <a:effectRef idx="0">
            <a:schemeClr val="accent4"/>
          </a:effectRef>
          <a:fontRef idx="minor">
            <a:schemeClr val="tx1"/>
          </a:fontRef>
        </p:style>
      </p:cxnSp>
      <p:cxnSp>
        <p:nvCxnSpPr>
          <p:cNvPr id="38" name="Straight Connector 37">
            <a:extLst>
              <a:ext uri="{FF2B5EF4-FFF2-40B4-BE49-F238E27FC236}">
                <a16:creationId xmlns:a16="http://schemas.microsoft.com/office/drawing/2014/main" id="{9D55DD61-EBA4-1055-A537-932301AC21F6}"/>
              </a:ext>
            </a:extLst>
          </p:cNvPr>
          <p:cNvCxnSpPr>
            <a:cxnSpLocks/>
          </p:cNvCxnSpPr>
          <p:nvPr/>
        </p:nvCxnSpPr>
        <p:spPr>
          <a:xfrm flipH="1" flipV="1">
            <a:off x="9339652" y="1213276"/>
            <a:ext cx="1747448" cy="162877"/>
          </a:xfrm>
          <a:prstGeom prst="line">
            <a:avLst/>
          </a:prstGeom>
        </p:spPr>
        <p:style>
          <a:lnRef idx="1">
            <a:schemeClr val="accent4"/>
          </a:lnRef>
          <a:fillRef idx="0">
            <a:schemeClr val="accent4"/>
          </a:fillRef>
          <a:effectRef idx="0">
            <a:schemeClr val="accent4"/>
          </a:effectRef>
          <a:fontRef idx="minor">
            <a:schemeClr val="tx1"/>
          </a:fontRef>
        </p:style>
      </p:cxnSp>
      <p:cxnSp>
        <p:nvCxnSpPr>
          <p:cNvPr id="40" name="Straight Connector 39">
            <a:extLst>
              <a:ext uri="{FF2B5EF4-FFF2-40B4-BE49-F238E27FC236}">
                <a16:creationId xmlns:a16="http://schemas.microsoft.com/office/drawing/2014/main" id="{D4BABB4D-27AF-696C-ABEA-1516E8C5EF91}"/>
              </a:ext>
            </a:extLst>
          </p:cNvPr>
          <p:cNvCxnSpPr>
            <a:cxnSpLocks/>
          </p:cNvCxnSpPr>
          <p:nvPr/>
        </p:nvCxnSpPr>
        <p:spPr>
          <a:xfrm flipH="1" flipV="1">
            <a:off x="9339652" y="1213276"/>
            <a:ext cx="2025860" cy="4078391"/>
          </a:xfrm>
          <a:prstGeom prst="line">
            <a:avLst/>
          </a:prstGeom>
        </p:spPr>
        <p:style>
          <a:lnRef idx="1">
            <a:schemeClr val="accent4"/>
          </a:lnRef>
          <a:fillRef idx="0">
            <a:schemeClr val="accent4"/>
          </a:fillRef>
          <a:effectRef idx="0">
            <a:schemeClr val="accent4"/>
          </a:effectRef>
          <a:fontRef idx="minor">
            <a:schemeClr val="tx1"/>
          </a:fontRef>
        </p:style>
      </p:cxnSp>
      <p:cxnSp>
        <p:nvCxnSpPr>
          <p:cNvPr id="45" name="Straight Connector 44">
            <a:extLst>
              <a:ext uri="{FF2B5EF4-FFF2-40B4-BE49-F238E27FC236}">
                <a16:creationId xmlns:a16="http://schemas.microsoft.com/office/drawing/2014/main" id="{972FE008-B162-1A03-7425-2C1D7BB1AE5F}"/>
              </a:ext>
            </a:extLst>
          </p:cNvPr>
          <p:cNvCxnSpPr>
            <a:cxnSpLocks/>
          </p:cNvCxnSpPr>
          <p:nvPr/>
        </p:nvCxnSpPr>
        <p:spPr>
          <a:xfrm flipH="1">
            <a:off x="10075333" y="5292887"/>
            <a:ext cx="1309688" cy="1212056"/>
          </a:xfrm>
          <a:prstGeom prst="line">
            <a:avLst/>
          </a:prstGeom>
        </p:spPr>
        <p:style>
          <a:lnRef idx="1">
            <a:schemeClr val="accent4"/>
          </a:lnRef>
          <a:fillRef idx="0">
            <a:schemeClr val="accent4"/>
          </a:fillRef>
          <a:effectRef idx="0">
            <a:schemeClr val="accent4"/>
          </a:effectRef>
          <a:fontRef idx="minor">
            <a:schemeClr val="tx1"/>
          </a:fontRef>
        </p:style>
      </p:cxnSp>
      <p:sp>
        <p:nvSpPr>
          <p:cNvPr id="47" name="Rectangle 46">
            <a:extLst>
              <a:ext uri="{FF2B5EF4-FFF2-40B4-BE49-F238E27FC236}">
                <a16:creationId xmlns:a16="http://schemas.microsoft.com/office/drawing/2014/main" id="{2757968A-016A-AD9D-EF21-CE58C84803F6}"/>
              </a:ext>
            </a:extLst>
          </p:cNvPr>
          <p:cNvSpPr/>
          <p:nvPr/>
        </p:nvSpPr>
        <p:spPr>
          <a:xfrm rot="20497452">
            <a:off x="4089368" y="2393477"/>
            <a:ext cx="402135" cy="36089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a:extLst>
              <a:ext uri="{FF2B5EF4-FFF2-40B4-BE49-F238E27FC236}">
                <a16:creationId xmlns:a16="http://schemas.microsoft.com/office/drawing/2014/main" id="{A7F27230-93CF-89C9-EFA2-5B8A40599A7B}"/>
              </a:ext>
            </a:extLst>
          </p:cNvPr>
          <p:cNvSpPr/>
          <p:nvPr/>
        </p:nvSpPr>
        <p:spPr>
          <a:xfrm rot="21249020">
            <a:off x="1565252" y="2304335"/>
            <a:ext cx="436326" cy="36089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9" name="Rectangle 48">
            <a:extLst>
              <a:ext uri="{FF2B5EF4-FFF2-40B4-BE49-F238E27FC236}">
                <a16:creationId xmlns:a16="http://schemas.microsoft.com/office/drawing/2014/main" id="{12A8B437-9FA1-3512-CEA0-1EEA25718D07}"/>
              </a:ext>
            </a:extLst>
          </p:cNvPr>
          <p:cNvSpPr/>
          <p:nvPr/>
        </p:nvSpPr>
        <p:spPr>
          <a:xfrm rot="20497452">
            <a:off x="5516681" y="1246084"/>
            <a:ext cx="453487" cy="36089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a:extLst>
              <a:ext uri="{FF2B5EF4-FFF2-40B4-BE49-F238E27FC236}">
                <a16:creationId xmlns:a16="http://schemas.microsoft.com/office/drawing/2014/main" id="{CE8EE3CE-CED7-7D21-EB61-E78A07FCEE32}"/>
              </a:ext>
            </a:extLst>
          </p:cNvPr>
          <p:cNvSpPr/>
          <p:nvPr/>
        </p:nvSpPr>
        <p:spPr>
          <a:xfrm rot="20497452">
            <a:off x="5980219" y="1178277"/>
            <a:ext cx="1331950" cy="106623"/>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a:extLst>
              <a:ext uri="{FF2B5EF4-FFF2-40B4-BE49-F238E27FC236}">
                <a16:creationId xmlns:a16="http://schemas.microsoft.com/office/drawing/2014/main" id="{72E785C6-FF31-70E6-B0A2-F450C2C8909B}"/>
              </a:ext>
            </a:extLst>
          </p:cNvPr>
          <p:cNvSpPr/>
          <p:nvPr/>
        </p:nvSpPr>
        <p:spPr>
          <a:xfrm rot="20497452">
            <a:off x="8586019" y="1731535"/>
            <a:ext cx="453487" cy="36089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9A1B7F80-4389-A26E-FAC1-F1D7D0BF23D6}"/>
              </a:ext>
            </a:extLst>
          </p:cNvPr>
          <p:cNvSpPr/>
          <p:nvPr/>
        </p:nvSpPr>
        <p:spPr>
          <a:xfrm rot="20497452">
            <a:off x="9631202" y="4440018"/>
            <a:ext cx="963696" cy="357673"/>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a:extLst>
              <a:ext uri="{FF2B5EF4-FFF2-40B4-BE49-F238E27FC236}">
                <a16:creationId xmlns:a16="http://schemas.microsoft.com/office/drawing/2014/main" id="{33E408A7-E681-06BC-E0E9-994B62A0D8C4}"/>
              </a:ext>
            </a:extLst>
          </p:cNvPr>
          <p:cNvSpPr/>
          <p:nvPr/>
        </p:nvSpPr>
        <p:spPr>
          <a:xfrm rot="20497452">
            <a:off x="2534711" y="2810300"/>
            <a:ext cx="273868" cy="490873"/>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a:extLst>
              <a:ext uri="{FF2B5EF4-FFF2-40B4-BE49-F238E27FC236}">
                <a16:creationId xmlns:a16="http://schemas.microsoft.com/office/drawing/2014/main" id="{41E3E764-B9F2-FF74-395B-071A873EE97F}"/>
              </a:ext>
            </a:extLst>
          </p:cNvPr>
          <p:cNvSpPr/>
          <p:nvPr/>
        </p:nvSpPr>
        <p:spPr>
          <a:xfrm rot="20497452">
            <a:off x="4892462" y="1946362"/>
            <a:ext cx="600505" cy="116666"/>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a:extLst>
              <a:ext uri="{FF2B5EF4-FFF2-40B4-BE49-F238E27FC236}">
                <a16:creationId xmlns:a16="http://schemas.microsoft.com/office/drawing/2014/main" id="{E9E60F2A-5C84-D9EE-7582-1677E165A9E2}"/>
              </a:ext>
            </a:extLst>
          </p:cNvPr>
          <p:cNvSpPr/>
          <p:nvPr/>
        </p:nvSpPr>
        <p:spPr>
          <a:xfrm rot="4040448">
            <a:off x="7756537" y="1519153"/>
            <a:ext cx="926742" cy="161634"/>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a:extLst>
              <a:ext uri="{FF2B5EF4-FFF2-40B4-BE49-F238E27FC236}">
                <a16:creationId xmlns:a16="http://schemas.microsoft.com/office/drawing/2014/main" id="{A12C3FC4-0DE1-EC45-120D-85A9296C3B14}"/>
              </a:ext>
            </a:extLst>
          </p:cNvPr>
          <p:cNvSpPr/>
          <p:nvPr/>
        </p:nvSpPr>
        <p:spPr>
          <a:xfrm rot="20497452">
            <a:off x="6025938" y="1824248"/>
            <a:ext cx="230395" cy="36089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a:extLst>
              <a:ext uri="{FF2B5EF4-FFF2-40B4-BE49-F238E27FC236}">
                <a16:creationId xmlns:a16="http://schemas.microsoft.com/office/drawing/2014/main" id="{4AB46121-2A52-5984-8C54-965FC50EB31B}"/>
              </a:ext>
            </a:extLst>
          </p:cNvPr>
          <p:cNvSpPr/>
          <p:nvPr/>
        </p:nvSpPr>
        <p:spPr>
          <a:xfrm rot="20497452">
            <a:off x="9869173" y="5072237"/>
            <a:ext cx="963696" cy="357673"/>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599520CB-94BB-8E0A-D6D2-E28EDE8E5010}"/>
              </a:ext>
            </a:extLst>
          </p:cNvPr>
          <p:cNvSpPr/>
          <p:nvPr/>
        </p:nvSpPr>
        <p:spPr>
          <a:xfrm rot="20497452">
            <a:off x="6800046" y="2090670"/>
            <a:ext cx="1197005" cy="360892"/>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7239384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2AAE78-F0A9-DB4B-5D8F-FBC5E30BB8A1}"/>
              </a:ext>
            </a:extLst>
          </p:cNvPr>
          <p:cNvPicPr>
            <a:picLocks noChangeAspect="1"/>
          </p:cNvPicPr>
          <p:nvPr/>
        </p:nvPicPr>
        <p:blipFill rotWithShape="1">
          <a:blip r:embed="rId2">
            <a:extLst>
              <a:ext uri="{28A0092B-C50C-407E-A947-70E740481C1C}">
                <a14:useLocalDpi xmlns:a14="http://schemas.microsoft.com/office/drawing/2010/main" val="0"/>
              </a:ext>
            </a:extLst>
          </a:blip>
          <a:srcRect l="14575" t="9685" r="7594" b="6918"/>
          <a:stretch/>
        </p:blipFill>
        <p:spPr>
          <a:xfrm>
            <a:off x="398253" y="0"/>
            <a:ext cx="11395494" cy="6868375"/>
          </a:xfrm>
          <a:prstGeom prst="rect">
            <a:avLst/>
          </a:prstGeom>
        </p:spPr>
      </p:pic>
      <p:cxnSp>
        <p:nvCxnSpPr>
          <p:cNvPr id="7" name="Straight Connector 6">
            <a:extLst>
              <a:ext uri="{FF2B5EF4-FFF2-40B4-BE49-F238E27FC236}">
                <a16:creationId xmlns:a16="http://schemas.microsoft.com/office/drawing/2014/main" id="{ECAF4B0E-A15D-3521-6994-DE2270889E04}"/>
              </a:ext>
            </a:extLst>
          </p:cNvPr>
          <p:cNvCxnSpPr>
            <a:cxnSpLocks/>
          </p:cNvCxnSpPr>
          <p:nvPr/>
        </p:nvCxnSpPr>
        <p:spPr>
          <a:xfrm>
            <a:off x="7953555" y="1846053"/>
            <a:ext cx="2121778" cy="4658890"/>
          </a:xfrm>
          <a:prstGeom prst="line">
            <a:avLst/>
          </a:prstGeom>
        </p:spPr>
        <p:style>
          <a:lnRef idx="1">
            <a:schemeClr val="accent4"/>
          </a:lnRef>
          <a:fillRef idx="0">
            <a:schemeClr val="accent4"/>
          </a:fillRef>
          <a:effectRef idx="0">
            <a:schemeClr val="accent4"/>
          </a:effectRef>
          <a:fontRef idx="minor">
            <a:schemeClr val="tx1"/>
          </a:fontRef>
        </p:style>
      </p:cxnSp>
      <p:cxnSp>
        <p:nvCxnSpPr>
          <p:cNvPr id="8" name="Straight Connector 7">
            <a:extLst>
              <a:ext uri="{FF2B5EF4-FFF2-40B4-BE49-F238E27FC236}">
                <a16:creationId xmlns:a16="http://schemas.microsoft.com/office/drawing/2014/main" id="{06AFB5AD-0B7E-DB6A-DC0A-7E5BEDA3D9ED}"/>
              </a:ext>
            </a:extLst>
          </p:cNvPr>
          <p:cNvCxnSpPr>
            <a:cxnSpLocks/>
          </p:cNvCxnSpPr>
          <p:nvPr/>
        </p:nvCxnSpPr>
        <p:spPr>
          <a:xfrm flipH="1">
            <a:off x="2581275" y="1846053"/>
            <a:ext cx="5372280" cy="1624222"/>
          </a:xfrm>
          <a:prstGeom prst="line">
            <a:avLst/>
          </a:prstGeom>
        </p:spPr>
        <p:style>
          <a:lnRef idx="1">
            <a:schemeClr val="accent4"/>
          </a:lnRef>
          <a:fillRef idx="0">
            <a:schemeClr val="accent4"/>
          </a:fillRef>
          <a:effectRef idx="0">
            <a:schemeClr val="accent4"/>
          </a:effectRef>
          <a:fontRef idx="minor">
            <a:schemeClr val="tx1"/>
          </a:fontRef>
        </p:style>
      </p:cxnSp>
      <p:cxnSp>
        <p:nvCxnSpPr>
          <p:cNvPr id="12" name="Straight Connector 11">
            <a:extLst>
              <a:ext uri="{FF2B5EF4-FFF2-40B4-BE49-F238E27FC236}">
                <a16:creationId xmlns:a16="http://schemas.microsoft.com/office/drawing/2014/main" id="{0ECE5748-B044-E286-6580-0B35C2480AC6}"/>
              </a:ext>
            </a:extLst>
          </p:cNvPr>
          <p:cNvCxnSpPr>
            <a:cxnSpLocks/>
          </p:cNvCxnSpPr>
          <p:nvPr/>
        </p:nvCxnSpPr>
        <p:spPr>
          <a:xfrm>
            <a:off x="2378075" y="2658164"/>
            <a:ext cx="203200" cy="812111"/>
          </a:xfrm>
          <a:prstGeom prst="line">
            <a:avLst/>
          </a:prstGeom>
        </p:spPr>
        <p:style>
          <a:lnRef idx="1">
            <a:schemeClr val="accent4"/>
          </a:lnRef>
          <a:fillRef idx="0">
            <a:schemeClr val="accent4"/>
          </a:fillRef>
          <a:effectRef idx="0">
            <a:schemeClr val="accent4"/>
          </a:effectRef>
          <a:fontRef idx="minor">
            <a:schemeClr val="tx1"/>
          </a:fontRef>
        </p:style>
      </p:cxnSp>
      <p:cxnSp>
        <p:nvCxnSpPr>
          <p:cNvPr id="16" name="Straight Connector 15">
            <a:extLst>
              <a:ext uri="{FF2B5EF4-FFF2-40B4-BE49-F238E27FC236}">
                <a16:creationId xmlns:a16="http://schemas.microsoft.com/office/drawing/2014/main" id="{49233BA3-C2BB-3FE8-5297-646B761F18BE}"/>
              </a:ext>
            </a:extLst>
          </p:cNvPr>
          <p:cNvCxnSpPr>
            <a:cxnSpLocks/>
          </p:cNvCxnSpPr>
          <p:nvPr/>
        </p:nvCxnSpPr>
        <p:spPr>
          <a:xfrm flipH="1">
            <a:off x="882650" y="2658164"/>
            <a:ext cx="1495425" cy="316811"/>
          </a:xfrm>
          <a:prstGeom prst="line">
            <a:avLst/>
          </a:prstGeom>
        </p:spPr>
        <p:style>
          <a:lnRef idx="1">
            <a:schemeClr val="accent4"/>
          </a:lnRef>
          <a:fillRef idx="0">
            <a:schemeClr val="accent4"/>
          </a:fillRef>
          <a:effectRef idx="0">
            <a:schemeClr val="accent4"/>
          </a:effectRef>
          <a:fontRef idx="minor">
            <a:schemeClr val="tx1"/>
          </a:fontRef>
        </p:style>
      </p:cxnSp>
      <p:cxnSp>
        <p:nvCxnSpPr>
          <p:cNvPr id="19" name="Straight Connector 18">
            <a:extLst>
              <a:ext uri="{FF2B5EF4-FFF2-40B4-BE49-F238E27FC236}">
                <a16:creationId xmlns:a16="http://schemas.microsoft.com/office/drawing/2014/main" id="{EBBA33F4-D44D-EE76-4B8A-9D486AB262DD}"/>
              </a:ext>
            </a:extLst>
          </p:cNvPr>
          <p:cNvCxnSpPr>
            <a:cxnSpLocks/>
          </p:cNvCxnSpPr>
          <p:nvPr/>
        </p:nvCxnSpPr>
        <p:spPr>
          <a:xfrm flipH="1">
            <a:off x="882650" y="2311400"/>
            <a:ext cx="654050" cy="663575"/>
          </a:xfrm>
          <a:prstGeom prst="line">
            <a:avLst/>
          </a:prstGeom>
        </p:spPr>
        <p:style>
          <a:lnRef idx="1">
            <a:schemeClr val="accent4"/>
          </a:lnRef>
          <a:fillRef idx="0">
            <a:schemeClr val="accent4"/>
          </a:fillRef>
          <a:effectRef idx="0">
            <a:schemeClr val="accent4"/>
          </a:effectRef>
          <a:fontRef idx="minor">
            <a:schemeClr val="tx1"/>
          </a:fontRef>
        </p:style>
      </p:cxnSp>
      <p:cxnSp>
        <p:nvCxnSpPr>
          <p:cNvPr id="22" name="Straight Connector 21">
            <a:extLst>
              <a:ext uri="{FF2B5EF4-FFF2-40B4-BE49-F238E27FC236}">
                <a16:creationId xmlns:a16="http://schemas.microsoft.com/office/drawing/2014/main" id="{022C879F-CD1C-0C9F-E483-0D6DD91A7C2E}"/>
              </a:ext>
            </a:extLst>
          </p:cNvPr>
          <p:cNvCxnSpPr>
            <a:cxnSpLocks/>
          </p:cNvCxnSpPr>
          <p:nvPr/>
        </p:nvCxnSpPr>
        <p:spPr>
          <a:xfrm flipH="1">
            <a:off x="1536700" y="1996440"/>
            <a:ext cx="1607820" cy="314960"/>
          </a:xfrm>
          <a:prstGeom prst="line">
            <a:avLst/>
          </a:prstGeom>
        </p:spPr>
        <p:style>
          <a:lnRef idx="1">
            <a:schemeClr val="accent4"/>
          </a:lnRef>
          <a:fillRef idx="0">
            <a:schemeClr val="accent4"/>
          </a:fillRef>
          <a:effectRef idx="0">
            <a:schemeClr val="accent4"/>
          </a:effectRef>
          <a:fontRef idx="minor">
            <a:schemeClr val="tx1"/>
          </a:fontRef>
        </p:style>
      </p:cxnSp>
      <p:cxnSp>
        <p:nvCxnSpPr>
          <p:cNvPr id="24" name="Straight Connector 23">
            <a:extLst>
              <a:ext uri="{FF2B5EF4-FFF2-40B4-BE49-F238E27FC236}">
                <a16:creationId xmlns:a16="http://schemas.microsoft.com/office/drawing/2014/main" id="{FEC47F8E-80D1-F7DF-7413-91D8AF619CAD}"/>
              </a:ext>
            </a:extLst>
          </p:cNvPr>
          <p:cNvCxnSpPr>
            <a:cxnSpLocks/>
          </p:cNvCxnSpPr>
          <p:nvPr/>
        </p:nvCxnSpPr>
        <p:spPr>
          <a:xfrm flipH="1">
            <a:off x="3137307" y="1427480"/>
            <a:ext cx="1226413" cy="568960"/>
          </a:xfrm>
          <a:prstGeom prst="line">
            <a:avLst/>
          </a:prstGeom>
        </p:spPr>
        <p:style>
          <a:lnRef idx="1">
            <a:schemeClr val="accent4"/>
          </a:lnRef>
          <a:fillRef idx="0">
            <a:schemeClr val="accent4"/>
          </a:fillRef>
          <a:effectRef idx="0">
            <a:schemeClr val="accent4"/>
          </a:effectRef>
          <a:fontRef idx="minor">
            <a:schemeClr val="tx1"/>
          </a:fontRef>
        </p:style>
      </p:cxnSp>
      <p:cxnSp>
        <p:nvCxnSpPr>
          <p:cNvPr id="26" name="Straight Connector 25">
            <a:extLst>
              <a:ext uri="{FF2B5EF4-FFF2-40B4-BE49-F238E27FC236}">
                <a16:creationId xmlns:a16="http://schemas.microsoft.com/office/drawing/2014/main" id="{5E7F9625-78F4-F5BE-79C4-B02C19D41B06}"/>
              </a:ext>
            </a:extLst>
          </p:cNvPr>
          <p:cNvCxnSpPr>
            <a:cxnSpLocks/>
          </p:cNvCxnSpPr>
          <p:nvPr/>
        </p:nvCxnSpPr>
        <p:spPr>
          <a:xfrm flipH="1">
            <a:off x="4363720" y="1069975"/>
            <a:ext cx="1383030" cy="357505"/>
          </a:xfrm>
          <a:prstGeom prst="line">
            <a:avLst/>
          </a:prstGeom>
        </p:spPr>
        <p:style>
          <a:lnRef idx="1">
            <a:schemeClr val="accent4"/>
          </a:lnRef>
          <a:fillRef idx="0">
            <a:schemeClr val="accent4"/>
          </a:fillRef>
          <a:effectRef idx="0">
            <a:schemeClr val="accent4"/>
          </a:effectRef>
          <a:fontRef idx="minor">
            <a:schemeClr val="tx1"/>
          </a:fontRef>
        </p:style>
      </p:cxnSp>
      <p:cxnSp>
        <p:nvCxnSpPr>
          <p:cNvPr id="29" name="Straight Connector 28">
            <a:extLst>
              <a:ext uri="{FF2B5EF4-FFF2-40B4-BE49-F238E27FC236}">
                <a16:creationId xmlns:a16="http://schemas.microsoft.com/office/drawing/2014/main" id="{084325B7-6142-CFAF-755D-9A9952C78A53}"/>
              </a:ext>
            </a:extLst>
          </p:cNvPr>
          <p:cNvCxnSpPr>
            <a:cxnSpLocks/>
          </p:cNvCxnSpPr>
          <p:nvPr/>
        </p:nvCxnSpPr>
        <p:spPr>
          <a:xfrm flipH="1">
            <a:off x="5746750" y="927100"/>
            <a:ext cx="1187450" cy="142875"/>
          </a:xfrm>
          <a:prstGeom prst="line">
            <a:avLst/>
          </a:prstGeom>
        </p:spPr>
        <p:style>
          <a:lnRef idx="1">
            <a:schemeClr val="accent4"/>
          </a:lnRef>
          <a:fillRef idx="0">
            <a:schemeClr val="accent4"/>
          </a:fillRef>
          <a:effectRef idx="0">
            <a:schemeClr val="accent4"/>
          </a:effectRef>
          <a:fontRef idx="minor">
            <a:schemeClr val="tx1"/>
          </a:fontRef>
        </p:style>
      </p:cxnSp>
      <p:cxnSp>
        <p:nvCxnSpPr>
          <p:cNvPr id="31" name="Straight Connector 30">
            <a:extLst>
              <a:ext uri="{FF2B5EF4-FFF2-40B4-BE49-F238E27FC236}">
                <a16:creationId xmlns:a16="http://schemas.microsoft.com/office/drawing/2014/main" id="{66F0FD5D-2753-F107-B2BE-D90B38274959}"/>
              </a:ext>
            </a:extLst>
          </p:cNvPr>
          <p:cNvCxnSpPr>
            <a:cxnSpLocks/>
          </p:cNvCxnSpPr>
          <p:nvPr/>
        </p:nvCxnSpPr>
        <p:spPr>
          <a:xfrm flipH="1">
            <a:off x="6934200" y="569595"/>
            <a:ext cx="2622550" cy="358194"/>
          </a:xfrm>
          <a:prstGeom prst="line">
            <a:avLst/>
          </a:prstGeom>
        </p:spPr>
        <p:style>
          <a:lnRef idx="1">
            <a:schemeClr val="accent4"/>
          </a:lnRef>
          <a:fillRef idx="0">
            <a:schemeClr val="accent4"/>
          </a:fillRef>
          <a:effectRef idx="0">
            <a:schemeClr val="accent4"/>
          </a:effectRef>
          <a:fontRef idx="minor">
            <a:schemeClr val="tx1"/>
          </a:fontRef>
        </p:style>
      </p:cxnSp>
      <p:cxnSp>
        <p:nvCxnSpPr>
          <p:cNvPr id="35" name="Straight Connector 34">
            <a:extLst>
              <a:ext uri="{FF2B5EF4-FFF2-40B4-BE49-F238E27FC236}">
                <a16:creationId xmlns:a16="http://schemas.microsoft.com/office/drawing/2014/main" id="{E9BFDC40-E047-FEF1-76A9-E9190CF1F193}"/>
              </a:ext>
            </a:extLst>
          </p:cNvPr>
          <p:cNvCxnSpPr>
            <a:cxnSpLocks/>
          </p:cNvCxnSpPr>
          <p:nvPr/>
        </p:nvCxnSpPr>
        <p:spPr>
          <a:xfrm flipH="1" flipV="1">
            <a:off x="9493250" y="580498"/>
            <a:ext cx="1593850" cy="784752"/>
          </a:xfrm>
          <a:prstGeom prst="line">
            <a:avLst/>
          </a:prstGeom>
        </p:spPr>
        <p:style>
          <a:lnRef idx="1">
            <a:schemeClr val="accent4"/>
          </a:lnRef>
          <a:fillRef idx="0">
            <a:schemeClr val="accent4"/>
          </a:fillRef>
          <a:effectRef idx="0">
            <a:schemeClr val="accent4"/>
          </a:effectRef>
          <a:fontRef idx="minor">
            <a:schemeClr val="tx1"/>
          </a:fontRef>
        </p:style>
      </p:cxnSp>
      <p:cxnSp>
        <p:nvCxnSpPr>
          <p:cNvPr id="38" name="Straight Connector 37">
            <a:extLst>
              <a:ext uri="{FF2B5EF4-FFF2-40B4-BE49-F238E27FC236}">
                <a16:creationId xmlns:a16="http://schemas.microsoft.com/office/drawing/2014/main" id="{9D55DD61-EBA4-1055-A537-932301AC21F6}"/>
              </a:ext>
            </a:extLst>
          </p:cNvPr>
          <p:cNvCxnSpPr>
            <a:cxnSpLocks/>
          </p:cNvCxnSpPr>
          <p:nvPr/>
        </p:nvCxnSpPr>
        <p:spPr>
          <a:xfrm flipH="1" flipV="1">
            <a:off x="9339652" y="1213276"/>
            <a:ext cx="1747448" cy="162877"/>
          </a:xfrm>
          <a:prstGeom prst="line">
            <a:avLst/>
          </a:prstGeom>
        </p:spPr>
        <p:style>
          <a:lnRef idx="1">
            <a:schemeClr val="accent4"/>
          </a:lnRef>
          <a:fillRef idx="0">
            <a:schemeClr val="accent4"/>
          </a:fillRef>
          <a:effectRef idx="0">
            <a:schemeClr val="accent4"/>
          </a:effectRef>
          <a:fontRef idx="minor">
            <a:schemeClr val="tx1"/>
          </a:fontRef>
        </p:style>
      </p:cxnSp>
      <p:cxnSp>
        <p:nvCxnSpPr>
          <p:cNvPr id="40" name="Straight Connector 39">
            <a:extLst>
              <a:ext uri="{FF2B5EF4-FFF2-40B4-BE49-F238E27FC236}">
                <a16:creationId xmlns:a16="http://schemas.microsoft.com/office/drawing/2014/main" id="{D4BABB4D-27AF-696C-ABEA-1516E8C5EF91}"/>
              </a:ext>
            </a:extLst>
          </p:cNvPr>
          <p:cNvCxnSpPr>
            <a:cxnSpLocks/>
          </p:cNvCxnSpPr>
          <p:nvPr/>
        </p:nvCxnSpPr>
        <p:spPr>
          <a:xfrm flipH="1" flipV="1">
            <a:off x="9339652" y="1213276"/>
            <a:ext cx="2025860" cy="4078391"/>
          </a:xfrm>
          <a:prstGeom prst="line">
            <a:avLst/>
          </a:prstGeom>
        </p:spPr>
        <p:style>
          <a:lnRef idx="1">
            <a:schemeClr val="accent4"/>
          </a:lnRef>
          <a:fillRef idx="0">
            <a:schemeClr val="accent4"/>
          </a:fillRef>
          <a:effectRef idx="0">
            <a:schemeClr val="accent4"/>
          </a:effectRef>
          <a:fontRef idx="minor">
            <a:schemeClr val="tx1"/>
          </a:fontRef>
        </p:style>
      </p:cxnSp>
      <p:cxnSp>
        <p:nvCxnSpPr>
          <p:cNvPr id="45" name="Straight Connector 44">
            <a:extLst>
              <a:ext uri="{FF2B5EF4-FFF2-40B4-BE49-F238E27FC236}">
                <a16:creationId xmlns:a16="http://schemas.microsoft.com/office/drawing/2014/main" id="{972FE008-B162-1A03-7425-2C1D7BB1AE5F}"/>
              </a:ext>
            </a:extLst>
          </p:cNvPr>
          <p:cNvCxnSpPr>
            <a:cxnSpLocks/>
          </p:cNvCxnSpPr>
          <p:nvPr/>
        </p:nvCxnSpPr>
        <p:spPr>
          <a:xfrm flipH="1">
            <a:off x="10075333" y="5292887"/>
            <a:ext cx="1309688" cy="1212056"/>
          </a:xfrm>
          <a:prstGeom prst="line">
            <a:avLst/>
          </a:prstGeom>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1843335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7" y="520528"/>
            <a:ext cx="7058246" cy="1384803"/>
          </a:xfrm>
          <a:prstGeom prst="rect">
            <a:avLst/>
          </a:prstGeom>
          <a:noFill/>
        </p:spPr>
        <p:txBody>
          <a:bodyPr wrap="square">
            <a:spAutoFit/>
          </a:bodyPr>
          <a:lstStyle/>
          <a:p>
            <a:pPr>
              <a:lnSpc>
                <a:spcPct val="107000"/>
              </a:lnSpc>
              <a:spcBef>
                <a:spcPts val="200"/>
              </a:spcBef>
            </a:pPr>
            <a:r>
              <a:rPr lang="en-GB" sz="54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Ideas</a:t>
            </a:r>
          </a:p>
          <a:p>
            <a:pPr>
              <a:lnSpc>
                <a:spcPct val="107000"/>
              </a:lnSpc>
              <a:spcBef>
                <a:spcPts val="200"/>
              </a:spcBef>
            </a:pPr>
            <a:endParaRPr lang="en-GB" sz="24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12929"/>
            <a:ext cx="11162709" cy="5355312"/>
          </a:xfrm>
          <a:prstGeom prst="rect">
            <a:avLst/>
          </a:prstGeom>
          <a:noFill/>
        </p:spPr>
        <p:txBody>
          <a:bodyPr wrap="square" rtlCol="0">
            <a:spAutoFit/>
          </a:bodyPr>
          <a:lstStyle/>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Start small, just growing for the farm. If there’s scope for expansion at a later date, do that.</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Grow just for the people on the farm – is this necessary as they get a veg box from Canalside CSA</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Grow flowers for Rosemary’s floristry …thing</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Plant sales</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Aquaponics</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Polytunnel</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Grow select crops to sell, starting v small and building this gradually</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Wicking beds</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Move all herbs down to field? </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Can the ‘rose garden’ be predominantly a kitchen garden?</a:t>
            </a:r>
            <a:br>
              <a:rPr lang="en-GB" sz="1200" dirty="0">
                <a:latin typeface="Open Sans" panose="020B0606030504020204" pitchFamily="34" charset="0"/>
                <a:ea typeface="Open Sans" panose="020B0606030504020204" pitchFamily="34" charset="0"/>
                <a:cs typeface="Open Sans" panose="020B0606030504020204" pitchFamily="34" charset="0"/>
              </a:rPr>
            </a:br>
            <a:br>
              <a:rPr lang="en-GB" sz="1200" dirty="0">
                <a:latin typeface="Open Sans" panose="020B0606030504020204" pitchFamily="34" charset="0"/>
                <a:ea typeface="Open Sans" panose="020B0606030504020204" pitchFamily="34" charset="0"/>
                <a:cs typeface="Open Sans" panose="020B0606030504020204" pitchFamily="34" charset="0"/>
              </a:rPr>
            </a:br>
            <a:r>
              <a:rPr lang="en-GB" sz="1200" dirty="0">
                <a:latin typeface="Open Sans" panose="020B0606030504020204" pitchFamily="34" charset="0"/>
                <a:ea typeface="Open Sans" panose="020B0606030504020204" pitchFamily="34" charset="0"/>
                <a:cs typeface="Open Sans" panose="020B0606030504020204" pitchFamily="34" charset="0"/>
              </a:rPr>
              <a:t>Raised beds by the hive for roses/kitchen herbs</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Rain gardens in planters?</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Rent a bit of Ian’s motocross field??!</a:t>
            </a:r>
          </a:p>
          <a:p>
            <a:endParaRPr lang="en-GB" sz="1200" dirty="0">
              <a:latin typeface="Open Sans" panose="020B0606030504020204" pitchFamily="34" charset="0"/>
              <a:ea typeface="Open Sans" panose="020B0606030504020204" pitchFamily="34" charset="0"/>
              <a:cs typeface="Open Sans" panose="020B0606030504020204" pitchFamily="34" charset="0"/>
            </a:endParaRPr>
          </a:p>
          <a:p>
            <a:r>
              <a:rPr lang="en-GB" sz="1200" dirty="0">
                <a:latin typeface="Open Sans" panose="020B0606030504020204" pitchFamily="34" charset="0"/>
                <a:ea typeface="Open Sans" panose="020B0606030504020204" pitchFamily="34" charset="0"/>
                <a:cs typeface="Open Sans" panose="020B0606030504020204" pitchFamily="34" charset="0"/>
              </a:rPr>
              <a:t>Perennial edibles area </a:t>
            </a:r>
          </a:p>
        </p:txBody>
      </p:sp>
    </p:spTree>
    <p:extLst>
      <p:ext uri="{BB962C8B-B14F-4D97-AF65-F5344CB8AC3E}">
        <p14:creationId xmlns:p14="http://schemas.microsoft.com/office/powerpoint/2010/main" val="28983355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487622-4E12-FDE2-FB4B-31BE1D8DE51E}"/>
              </a:ext>
            </a:extLst>
          </p:cNvPr>
          <p:cNvPicPr>
            <a:picLocks noChangeAspect="1"/>
          </p:cNvPicPr>
          <p:nvPr/>
        </p:nvPicPr>
        <p:blipFill>
          <a:blip r:embed="rId2"/>
          <a:stretch>
            <a:fillRect/>
          </a:stretch>
        </p:blipFill>
        <p:spPr>
          <a:xfrm>
            <a:off x="440674" y="-7760"/>
            <a:ext cx="11347373" cy="6895835"/>
          </a:xfrm>
          <a:prstGeom prst="rect">
            <a:avLst/>
          </a:prstGeom>
        </p:spPr>
      </p:pic>
    </p:spTree>
    <p:extLst>
      <p:ext uri="{BB962C8B-B14F-4D97-AF65-F5344CB8AC3E}">
        <p14:creationId xmlns:p14="http://schemas.microsoft.com/office/powerpoint/2010/main" val="25787207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BD5F08-EC9C-1EBD-A173-81D60F75A39E}"/>
              </a:ext>
            </a:extLst>
          </p:cNvPr>
          <p:cNvSpPr txBox="1"/>
          <p:nvPr/>
        </p:nvSpPr>
        <p:spPr>
          <a:xfrm>
            <a:off x="5168899" y="335845"/>
            <a:ext cx="6906143" cy="769441"/>
          </a:xfrm>
          <a:prstGeom prst="rect">
            <a:avLst/>
          </a:prstGeom>
          <a:solidFill>
            <a:schemeClr val="bg1">
              <a:alpha val="44000"/>
            </a:schemeClr>
          </a:solidFill>
        </p:spPr>
        <p:txBody>
          <a:bodyPr wrap="square" rtlCol="0">
            <a:spAutoFit/>
          </a:bodyPr>
          <a:lstStyle/>
          <a:p>
            <a:pPr algn="ctr"/>
            <a:r>
              <a:rPr lang="en-GB" sz="4400"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Zoning</a:t>
            </a:r>
          </a:p>
        </p:txBody>
      </p:sp>
      <p:sp>
        <p:nvSpPr>
          <p:cNvPr id="3" name="TextBox 2">
            <a:extLst>
              <a:ext uri="{FF2B5EF4-FFF2-40B4-BE49-F238E27FC236}">
                <a16:creationId xmlns:a16="http://schemas.microsoft.com/office/drawing/2014/main" id="{815B7E31-47B6-8F33-09D3-C202A380D872}"/>
              </a:ext>
            </a:extLst>
          </p:cNvPr>
          <p:cNvSpPr txBox="1"/>
          <p:nvPr/>
        </p:nvSpPr>
        <p:spPr>
          <a:xfrm>
            <a:off x="457200" y="1536700"/>
            <a:ext cx="11290300" cy="923330"/>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There are different zones for different people – should we do zones for the growers, or zones for the family?</a:t>
            </a:r>
          </a:p>
          <a:p>
            <a:r>
              <a:rPr lang="en-GB" dirty="0">
                <a:latin typeface="Open Sans" panose="020B0606030504020204" pitchFamily="34" charset="0"/>
                <a:ea typeface="Open Sans" panose="020B0606030504020204" pitchFamily="34" charset="0"/>
                <a:cs typeface="Open Sans" panose="020B0606030504020204" pitchFamily="34" charset="0"/>
              </a:rPr>
              <a:t>  </a:t>
            </a:r>
          </a:p>
        </p:txBody>
      </p:sp>
    </p:spTree>
    <p:extLst>
      <p:ext uri="{BB962C8B-B14F-4D97-AF65-F5344CB8AC3E}">
        <p14:creationId xmlns:p14="http://schemas.microsoft.com/office/powerpoint/2010/main" val="3970092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7" y="520528"/>
            <a:ext cx="7058246" cy="1384803"/>
          </a:xfrm>
          <a:prstGeom prst="rect">
            <a:avLst/>
          </a:prstGeom>
          <a:noFill/>
        </p:spPr>
        <p:txBody>
          <a:bodyPr wrap="square">
            <a:spAutoFit/>
          </a:bodyPr>
          <a:lstStyle/>
          <a:p>
            <a:pPr>
              <a:lnSpc>
                <a:spcPct val="107000"/>
              </a:lnSpc>
              <a:spcBef>
                <a:spcPts val="200"/>
              </a:spcBef>
            </a:pPr>
            <a:r>
              <a:rPr lang="en-GB" sz="54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Framework</a:t>
            </a:r>
          </a:p>
          <a:p>
            <a:pPr>
              <a:lnSpc>
                <a:spcPct val="107000"/>
              </a:lnSpc>
              <a:spcBef>
                <a:spcPts val="200"/>
              </a:spcBef>
            </a:pPr>
            <a:endParaRPr lang="en-GB" sz="24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12929"/>
            <a:ext cx="11162709" cy="2308324"/>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Carol Sanford – A Regenerative Life</a:t>
            </a:r>
          </a:p>
          <a:p>
            <a:endParaRPr lang="en-GB"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Tx/>
              <a:buChar char="-"/>
            </a:pPr>
            <a:r>
              <a:rPr lang="en-GB" dirty="0">
                <a:latin typeface="Open Sans" panose="020B0606030504020204" pitchFamily="34" charset="0"/>
                <a:ea typeface="Open Sans" panose="020B0606030504020204" pitchFamily="34" charset="0"/>
                <a:cs typeface="Open Sans" panose="020B0606030504020204" pitchFamily="34" charset="0"/>
              </a:rPr>
              <a:t>Levels of Paradigm; which paradigm are you currently operating from and how could you move yourself up to the Regenerate Life Paradigm?</a:t>
            </a:r>
          </a:p>
          <a:p>
            <a:pPr marL="285750" indent="-285750">
              <a:buFontTx/>
              <a:buChar char="-"/>
            </a:pPr>
            <a:r>
              <a:rPr lang="en-GB" dirty="0">
                <a:latin typeface="Open Sans" panose="020B0606030504020204" pitchFamily="34" charset="0"/>
                <a:ea typeface="Open Sans" panose="020B0606030504020204" pitchFamily="34" charset="0"/>
                <a:cs typeface="Open Sans" panose="020B0606030504020204" pitchFamily="34" charset="0"/>
              </a:rPr>
              <a:t>Seven First Principles of Regeneration; assess the coherence and wholeness of your choices and actions</a:t>
            </a:r>
          </a:p>
          <a:p>
            <a:pPr marL="285750" indent="-285750">
              <a:buFontTx/>
              <a:buChar char="-"/>
            </a:pPr>
            <a:r>
              <a:rPr lang="en-GB" dirty="0">
                <a:latin typeface="Open Sans" panose="020B0606030504020204" pitchFamily="34" charset="0"/>
                <a:ea typeface="Open Sans" panose="020B0606030504020204" pitchFamily="34" charset="0"/>
                <a:cs typeface="Open Sans" panose="020B0606030504020204" pitchFamily="34" charset="0"/>
              </a:rPr>
              <a:t>Inner Obstacles: observe energy drains that undermine your efforts at improvement and articulate them in terms of inner obstacles</a:t>
            </a:r>
          </a:p>
        </p:txBody>
      </p:sp>
    </p:spTree>
    <p:extLst>
      <p:ext uri="{BB962C8B-B14F-4D97-AF65-F5344CB8AC3E}">
        <p14:creationId xmlns:p14="http://schemas.microsoft.com/office/powerpoint/2010/main" val="6122565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7" y="520528"/>
            <a:ext cx="7058246" cy="1384803"/>
          </a:xfrm>
          <a:prstGeom prst="rect">
            <a:avLst/>
          </a:prstGeom>
          <a:noFill/>
        </p:spPr>
        <p:txBody>
          <a:bodyPr wrap="square">
            <a:spAutoFit/>
          </a:bodyPr>
          <a:lstStyle/>
          <a:p>
            <a:pPr>
              <a:lnSpc>
                <a:spcPct val="107000"/>
              </a:lnSpc>
              <a:spcBef>
                <a:spcPts val="200"/>
              </a:spcBef>
            </a:pPr>
            <a:r>
              <a:rPr lang="en-GB" sz="54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Levels of Paradigm</a:t>
            </a:r>
          </a:p>
          <a:p>
            <a:pPr>
              <a:lnSpc>
                <a:spcPct val="107000"/>
              </a:lnSpc>
              <a:spcBef>
                <a:spcPts val="200"/>
              </a:spcBef>
            </a:pPr>
            <a:endParaRPr lang="en-GB" sz="24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12929"/>
            <a:ext cx="11162709" cy="5632311"/>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Carol Sanford – A Regenerative Life</a:t>
            </a:r>
          </a:p>
          <a:p>
            <a:r>
              <a:rPr lang="en-GB" dirty="0">
                <a:latin typeface="Open Sans" panose="020B0606030504020204" pitchFamily="34" charset="0"/>
                <a:ea typeface="Open Sans" panose="020B0606030504020204" pitchFamily="34" charset="0"/>
                <a:cs typeface="Open Sans" panose="020B0606030504020204" pitchFamily="34" charset="0"/>
              </a:rPr>
              <a:t>The first step is to become aware that the levels exist and that it is possible to make choices with regard to them</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Which paradigm are you currently operating from and how could you move yourself up to the Regenerate Life Paradigm?</a:t>
            </a:r>
          </a:p>
          <a:p>
            <a:pPr marL="285750" indent="-285750">
              <a:buFontTx/>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Tx/>
              <a:buChar char="-"/>
            </a:pPr>
            <a:r>
              <a:rPr lang="en-GB" b="1" dirty="0">
                <a:latin typeface="Open Sans" panose="020B0606030504020204" pitchFamily="34" charset="0"/>
                <a:ea typeface="Open Sans" panose="020B0606030504020204" pitchFamily="34" charset="0"/>
                <a:cs typeface="Open Sans" panose="020B0606030504020204" pitchFamily="34" charset="0"/>
              </a:rPr>
              <a:t>Regenerate Life </a:t>
            </a:r>
            <a:r>
              <a:rPr lang="en-GB" dirty="0">
                <a:latin typeface="Open Sans" panose="020B0606030504020204" pitchFamily="34" charset="0"/>
                <a:ea typeface="Open Sans" panose="020B0606030504020204" pitchFamily="34" charset="0"/>
                <a:cs typeface="Open Sans" panose="020B0606030504020204" pitchFamily="34" charset="0"/>
              </a:rPr>
              <a:t>– how to build the capacity in people and other living systems to be self-determining in the world. Seek what is essential in each person and every sort of thing that is the subject of our work</a:t>
            </a:r>
          </a:p>
          <a:p>
            <a:pPr marL="285750" indent="-285750">
              <a:buFontTx/>
              <a:buChar char="-"/>
            </a:pPr>
            <a:r>
              <a:rPr lang="en-GB" b="1" dirty="0">
                <a:latin typeface="Open Sans" panose="020B0606030504020204" pitchFamily="34" charset="0"/>
                <a:ea typeface="Open Sans" panose="020B0606030504020204" pitchFamily="34" charset="0"/>
                <a:cs typeface="Open Sans" panose="020B0606030504020204" pitchFamily="34" charset="0"/>
              </a:rPr>
              <a:t>Do Good </a:t>
            </a:r>
            <a:r>
              <a:rPr lang="en-GB" dirty="0">
                <a:latin typeface="Open Sans" panose="020B0606030504020204" pitchFamily="34" charset="0"/>
                <a:ea typeface="Open Sans" panose="020B0606030504020204" pitchFamily="34" charset="0"/>
                <a:cs typeface="Open Sans" panose="020B0606030504020204" pitchFamily="34" charset="0"/>
              </a:rPr>
              <a:t>– faith in the potential of things and people to improve and make more meaningful contributions to the world. Motivated by potential we see, to make the world a better place</a:t>
            </a:r>
          </a:p>
          <a:p>
            <a:pPr marL="285750" indent="-285750">
              <a:buFontTx/>
              <a:buChar char="-"/>
            </a:pPr>
            <a:r>
              <a:rPr lang="en-GB" b="1" dirty="0">
                <a:latin typeface="Open Sans" panose="020B0606030504020204" pitchFamily="34" charset="0"/>
                <a:ea typeface="Open Sans" panose="020B0606030504020204" pitchFamily="34" charset="0"/>
                <a:cs typeface="Open Sans" panose="020B0606030504020204" pitchFamily="34" charset="0"/>
              </a:rPr>
              <a:t>Arrest Disorder </a:t>
            </a:r>
            <a:r>
              <a:rPr lang="en-GB" dirty="0">
                <a:latin typeface="Open Sans" panose="020B0606030504020204" pitchFamily="34" charset="0"/>
                <a:ea typeface="Open Sans" panose="020B0606030504020204" pitchFamily="34" charset="0"/>
                <a:cs typeface="Open Sans" panose="020B0606030504020204" pitchFamily="34" charset="0"/>
              </a:rPr>
              <a:t>– reduce waste and dysfunction, looking at the immediate consequences of our actions</a:t>
            </a:r>
          </a:p>
          <a:p>
            <a:pPr marL="285750" indent="-285750">
              <a:buFontTx/>
              <a:buChar char="-"/>
            </a:pPr>
            <a:r>
              <a:rPr lang="en-GB" b="1" dirty="0">
                <a:latin typeface="Open Sans" panose="020B0606030504020204" pitchFamily="34" charset="0"/>
                <a:ea typeface="Open Sans" panose="020B0606030504020204" pitchFamily="34" charset="0"/>
                <a:cs typeface="Open Sans" panose="020B0606030504020204" pitchFamily="34" charset="0"/>
              </a:rPr>
              <a:t>Value Return </a:t>
            </a:r>
            <a:r>
              <a:rPr lang="en-GB" dirty="0">
                <a:latin typeface="Open Sans" panose="020B0606030504020204" pitchFamily="34" charset="0"/>
                <a:ea typeface="Open Sans" panose="020B0606030504020204" pitchFamily="34" charset="0"/>
                <a:cs typeface="Open Sans" panose="020B0606030504020204" pitchFamily="34" charset="0"/>
              </a:rPr>
              <a:t>– reproduce a pattern of behaviour or action in order to achieve predictable results</a:t>
            </a:r>
          </a:p>
          <a:p>
            <a:pPr marL="285750" indent="-285750">
              <a:buFontTx/>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Tx/>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Task – reflect on your previous designs with regard to the levels – which have you been working from?</a:t>
            </a:r>
          </a:p>
          <a:p>
            <a:pPr marL="285750" indent="-285750">
              <a:buFontTx/>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Tx/>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70422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6" y="520528"/>
            <a:ext cx="11162709" cy="1022588"/>
          </a:xfrm>
          <a:prstGeom prst="rect">
            <a:avLst/>
          </a:prstGeom>
          <a:noFill/>
        </p:spPr>
        <p:txBody>
          <a:bodyPr wrap="square">
            <a:spAutoFit/>
          </a:bodyPr>
          <a:lstStyle/>
          <a:p>
            <a:pPr>
              <a:lnSpc>
                <a:spcPct val="107000"/>
              </a:lnSpc>
              <a:spcBef>
                <a:spcPts val="200"/>
              </a:spcBef>
            </a:pPr>
            <a:r>
              <a:rPr lang="en-GB" sz="32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Reflection on Levels of Paradigm in Previous Designs</a:t>
            </a:r>
          </a:p>
          <a:p>
            <a:pPr>
              <a:lnSpc>
                <a:spcPct val="107000"/>
              </a:lnSpc>
              <a:spcBef>
                <a:spcPts val="200"/>
              </a:spcBef>
            </a:pPr>
            <a:endParaRPr lang="en-GB" sz="24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12929"/>
            <a:ext cx="11162709" cy="6186309"/>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Task – reflect on your previous designs with regard to the levels – which have you been working from and what impact has this had on your work?</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b="1" dirty="0">
                <a:latin typeface="Open Sans" panose="020B0606030504020204" pitchFamily="34" charset="0"/>
                <a:ea typeface="Open Sans" panose="020B0606030504020204" pitchFamily="34" charset="0"/>
                <a:cs typeface="Open Sans" panose="020B0606030504020204" pitchFamily="34" charset="0"/>
              </a:rPr>
              <a:t>Summary</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I can see aspects of each of the four levels within my designs. You could say that they all essentially aim to increase the capacity of people and living systems. There is quite a lot of Arrest Disorder and Do Good, that is for certain. And that is a valid approach in many of the situations. I used the best approach I had at my disposal. </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In the early stages of my portfolio I wanted clear frameworks, to know what went where, in which category. I wanted to ‘avoid the risks […] that come from striking out on an untried path’ (Sanford). </a:t>
            </a:r>
          </a:p>
          <a:p>
            <a:r>
              <a:rPr lang="en-GB" dirty="0">
                <a:latin typeface="Open Sans" panose="020B0606030504020204" pitchFamily="34" charset="0"/>
                <a:ea typeface="Open Sans" panose="020B0606030504020204" pitchFamily="34" charset="0"/>
                <a:cs typeface="Open Sans" panose="020B0606030504020204" pitchFamily="34" charset="0"/>
              </a:rPr>
              <a:t>By design 8 and 9 I was still somewhat confused by the difference between evaluation and reflection, but I was also frustrated by having to categorise them, it felt counterproductive and box </a:t>
            </a:r>
            <a:r>
              <a:rPr lang="en-GB" dirty="0" err="1">
                <a:latin typeface="Open Sans" panose="020B0606030504020204" pitchFamily="34" charset="0"/>
                <a:ea typeface="Open Sans" panose="020B0606030504020204" pitchFamily="34" charset="0"/>
                <a:cs typeface="Open Sans" panose="020B0606030504020204" pitchFamily="34" charset="0"/>
              </a:rPr>
              <a:t>ticky</a:t>
            </a:r>
            <a:r>
              <a:rPr lang="en-GB" dirty="0">
                <a:latin typeface="Open Sans" panose="020B0606030504020204" pitchFamily="34" charset="0"/>
                <a:ea typeface="Open Sans" panose="020B0606030504020204" pitchFamily="34" charset="0"/>
                <a:cs typeface="Open Sans" panose="020B0606030504020204" pitchFamily="34" charset="0"/>
              </a:rPr>
              <a:t>. This was my desire to move away from this fragmenting activity.</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Throughout my diploma, I have been driven by the vision that there is so much potential for ourselves and the world. But this has perhaps been part of the reason why I have felt so frustrated, because my approach has been to impose my ideas upon people/living systems. </a:t>
            </a:r>
          </a:p>
          <a:p>
            <a:r>
              <a:rPr lang="en-GB" dirty="0">
                <a:latin typeface="Open Sans" panose="020B0606030504020204" pitchFamily="34" charset="0"/>
                <a:ea typeface="Open Sans" panose="020B0606030504020204" pitchFamily="34" charset="0"/>
                <a:cs typeface="Open Sans" panose="020B0606030504020204" pitchFamily="34" charset="0"/>
              </a:rPr>
              <a:t> </a:t>
            </a:r>
          </a:p>
          <a:p>
            <a:pPr marL="285750" indent="-285750">
              <a:buFontTx/>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a:p>
            <a:pPr marL="285750" indent="-285750">
              <a:buFontTx/>
              <a:buChar char="-"/>
            </a:pPr>
            <a:endParaRPr lang="en-GB"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92447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6" y="520528"/>
            <a:ext cx="11239647" cy="1223027"/>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p>
          <a:p>
            <a:pPr>
              <a:lnSpc>
                <a:spcPct val="107000"/>
              </a:lnSpc>
              <a:spcBef>
                <a:spcPts val="200"/>
              </a:spcBef>
            </a:pPr>
            <a:endParaRPr lang="en-GB" sz="20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55459"/>
            <a:ext cx="11162709" cy="4801314"/>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Carol Sanford – A Regenerative Life</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The first set of practices is to understand that;</a:t>
            </a:r>
          </a:p>
          <a:p>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Any being/living system can be seen as a </a:t>
            </a:r>
          </a:p>
          <a:p>
            <a:pPr marL="342900" indent="-342900">
              <a:buAutoNum type="arabicPeriod"/>
            </a:pPr>
            <a:r>
              <a:rPr lang="en-GB" dirty="0">
                <a:latin typeface="Open Sans" panose="020B0606030504020204" pitchFamily="34" charset="0"/>
                <a:ea typeface="Open Sans" panose="020B0606030504020204" pitchFamily="34" charset="0"/>
                <a:cs typeface="Open Sans" panose="020B0606030504020204" pitchFamily="34" charset="0"/>
              </a:rPr>
              <a:t>Whole that has</a:t>
            </a:r>
          </a:p>
          <a:p>
            <a:pPr marL="342900" indent="-342900">
              <a:buAutoNum type="arabicPeriod"/>
            </a:pPr>
            <a:r>
              <a:rPr lang="en-GB" dirty="0">
                <a:latin typeface="Open Sans" panose="020B0606030504020204" pitchFamily="34" charset="0"/>
                <a:ea typeface="Open Sans" panose="020B0606030504020204" pitchFamily="34" charset="0"/>
                <a:cs typeface="Open Sans" panose="020B0606030504020204" pitchFamily="34" charset="0"/>
              </a:rPr>
              <a:t>Potential as the result it is own special being, and an</a:t>
            </a:r>
          </a:p>
          <a:p>
            <a:pPr marL="342900" indent="-342900">
              <a:buAutoNum type="arabicPeriod"/>
            </a:pPr>
            <a:r>
              <a:rPr lang="en-GB" dirty="0">
                <a:latin typeface="Open Sans" panose="020B0606030504020204" pitchFamily="34" charset="0"/>
                <a:ea typeface="Open Sans" panose="020B0606030504020204" pitchFamily="34" charset="0"/>
                <a:cs typeface="Open Sans" panose="020B0606030504020204" pitchFamily="34" charset="0"/>
              </a:rPr>
              <a:t>Essence that is like no other</a:t>
            </a:r>
          </a:p>
          <a:p>
            <a:pPr marL="342900" indent="-342900">
              <a:buAutoNum type="arabicPeriod"/>
            </a:pPr>
            <a:endParaRPr lang="en-GB" dirty="0">
              <a:latin typeface="Open Sans" panose="020B0606030504020204" pitchFamily="34" charset="0"/>
              <a:ea typeface="Open Sans" panose="020B0606030504020204" pitchFamily="34" charset="0"/>
              <a:cs typeface="Open Sans" panose="020B0606030504020204" pitchFamily="34" charset="0"/>
            </a:endParaRPr>
          </a:p>
          <a:p>
            <a:r>
              <a:rPr lang="en-GB" dirty="0">
                <a:latin typeface="Open Sans" panose="020B0606030504020204" pitchFamily="34" charset="0"/>
                <a:ea typeface="Open Sans" panose="020B0606030504020204" pitchFamily="34" charset="0"/>
                <a:cs typeface="Open Sans" panose="020B0606030504020204" pitchFamily="34" charset="0"/>
              </a:rPr>
              <a:t>The second set of practices is to see that the necessary sustenance that a living entity receives by being</a:t>
            </a:r>
          </a:p>
          <a:p>
            <a:endParaRPr lang="en-GB" dirty="0">
              <a:latin typeface="Open Sans" panose="020B0606030504020204" pitchFamily="34" charset="0"/>
              <a:ea typeface="Open Sans" panose="020B0606030504020204" pitchFamily="34" charset="0"/>
              <a:cs typeface="Open Sans" panose="020B0606030504020204" pitchFamily="34" charset="0"/>
            </a:endParaRPr>
          </a:p>
          <a:p>
            <a:pPr marL="342900" indent="-342900">
              <a:buAutoNum type="arabicPeriod"/>
            </a:pPr>
            <a:r>
              <a:rPr lang="en-GB" dirty="0">
                <a:latin typeface="Open Sans" panose="020B0606030504020204" pitchFamily="34" charset="0"/>
                <a:ea typeface="Open Sans" panose="020B0606030504020204" pitchFamily="34" charset="0"/>
                <a:cs typeface="Open Sans" panose="020B0606030504020204" pitchFamily="34" charset="0"/>
              </a:rPr>
              <a:t>Nested within and making contributions to a larger system, so that I can recognise how to intervene in ways that are</a:t>
            </a:r>
          </a:p>
          <a:p>
            <a:pPr marL="342900" indent="-342900">
              <a:buAutoNum type="arabicPeriod"/>
            </a:pPr>
            <a:r>
              <a:rPr lang="en-GB" dirty="0">
                <a:latin typeface="Open Sans" panose="020B0606030504020204" pitchFamily="34" charset="0"/>
                <a:ea typeface="Open Sans" panose="020B0606030504020204" pitchFamily="34" charset="0"/>
                <a:cs typeface="Open Sans" panose="020B0606030504020204" pitchFamily="34" charset="0"/>
              </a:rPr>
              <a:t>Nodal in order to produce a prime, higher-order effect that creates the conditions for beneficial growth, fostering as a result of</a:t>
            </a:r>
          </a:p>
          <a:p>
            <a:pPr marL="342900" indent="-342900">
              <a:buAutoNum type="arabicPeriod"/>
            </a:pPr>
            <a:r>
              <a:rPr lang="en-GB" dirty="0">
                <a:latin typeface="Open Sans" panose="020B0606030504020204" pitchFamily="34" charset="0"/>
                <a:ea typeface="Open Sans" panose="020B0606030504020204" pitchFamily="34" charset="0"/>
                <a:cs typeface="Open Sans" panose="020B0606030504020204" pitchFamily="34" charset="0"/>
              </a:rPr>
              <a:t>Field of creative energy that makes it possible for living beings to bring forth the best they are capable of, individually and collectively</a:t>
            </a:r>
          </a:p>
        </p:txBody>
      </p:sp>
    </p:spTree>
    <p:extLst>
      <p:ext uri="{BB962C8B-B14F-4D97-AF65-F5344CB8AC3E}">
        <p14:creationId xmlns:p14="http://schemas.microsoft.com/office/powerpoint/2010/main" val="3454830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787DDA-9B9A-E6A6-B7F0-B29B910914E7}"/>
              </a:ext>
            </a:extLst>
          </p:cNvPr>
          <p:cNvSpPr txBox="1"/>
          <p:nvPr/>
        </p:nvSpPr>
        <p:spPr>
          <a:xfrm>
            <a:off x="437706" y="520528"/>
            <a:ext cx="11239647" cy="1223027"/>
          </a:xfrm>
          <a:prstGeom prst="rect">
            <a:avLst/>
          </a:prstGeom>
          <a:noFill/>
        </p:spPr>
        <p:txBody>
          <a:bodyPr wrap="square">
            <a:spAutoFit/>
          </a:bodyPr>
          <a:lstStyle/>
          <a:p>
            <a:pPr>
              <a:lnSpc>
                <a:spcPct val="107000"/>
              </a:lnSpc>
              <a:spcBef>
                <a:spcPts val="200"/>
              </a:spcBef>
            </a:pPr>
            <a:r>
              <a:rPr lang="en-GB" sz="4800" dirty="0">
                <a:solidFill>
                  <a:srgbClr val="5B0C15"/>
                </a:solidFill>
                <a:effectLst/>
                <a:latin typeface="Modern Love" panose="04090805081005020601" pitchFamily="82" charset="0"/>
                <a:ea typeface="Times New Roman" panose="02020603050405020304" pitchFamily="18" charset="0"/>
                <a:cs typeface="Times New Roman" panose="02020603050405020304" pitchFamily="18" charset="0"/>
              </a:rPr>
              <a:t>Seven First Principles of Regeneration</a:t>
            </a:r>
          </a:p>
          <a:p>
            <a:pPr>
              <a:lnSpc>
                <a:spcPct val="107000"/>
              </a:lnSpc>
              <a:spcBef>
                <a:spcPts val="200"/>
              </a:spcBef>
            </a:pPr>
            <a:endParaRPr lang="en-GB" sz="2000" b="1" dirty="0">
              <a:solidFill>
                <a:srgbClr val="5B0C15"/>
              </a:solidFill>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1E693FC-9BA2-1FD1-ACFB-BDB03CA76764}"/>
              </a:ext>
            </a:extLst>
          </p:cNvPr>
          <p:cNvSpPr txBox="1"/>
          <p:nvPr/>
        </p:nvSpPr>
        <p:spPr>
          <a:xfrm>
            <a:off x="514645" y="1255459"/>
            <a:ext cx="11162709" cy="1200329"/>
          </a:xfrm>
          <a:prstGeom prst="rect">
            <a:avLst/>
          </a:prstGeom>
          <a:noFill/>
        </p:spPr>
        <p:txBody>
          <a:bodyPr wrap="square" rtlCol="0">
            <a:spAutoFit/>
          </a:bodyPr>
          <a:lstStyle/>
          <a:p>
            <a:r>
              <a:rPr lang="en-GB" dirty="0">
                <a:latin typeface="Open Sans" panose="020B0606030504020204" pitchFamily="34" charset="0"/>
                <a:ea typeface="Open Sans" panose="020B0606030504020204" pitchFamily="34" charset="0"/>
                <a:cs typeface="Open Sans" panose="020B0606030504020204" pitchFamily="34" charset="0"/>
              </a:rPr>
              <a:t>Carol Sanford – A Regenerative Life</a:t>
            </a: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a:p>
            <a:endParaRPr lang="en-GB" dirty="0">
              <a:latin typeface="Open Sans" panose="020B0606030504020204" pitchFamily="34" charset="0"/>
              <a:ea typeface="Open Sans" panose="020B0606030504020204" pitchFamily="34" charset="0"/>
              <a:cs typeface="Open Sans" panose="020B0606030504020204" pitchFamily="34" charset="0"/>
            </a:endParaRPr>
          </a:p>
        </p:txBody>
      </p:sp>
      <p:pic>
        <p:nvPicPr>
          <p:cNvPr id="1026" name="Picture 2">
            <a:extLst>
              <a:ext uri="{FF2B5EF4-FFF2-40B4-BE49-F238E27FC236}">
                <a16:creationId xmlns:a16="http://schemas.microsoft.com/office/drawing/2014/main" id="{0672C9FC-8603-A4BC-BAE5-962F83615C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5852" y="1641069"/>
            <a:ext cx="5760078" cy="49322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41447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8165</TotalTime>
  <Words>3844</Words>
  <Application>Microsoft Office PowerPoint</Application>
  <PresentationFormat>Widescreen</PresentationFormat>
  <Paragraphs>464</Paragraphs>
  <Slides>41</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Calibri Light</vt:lpstr>
      <vt:lpstr>Modern Love</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Jessie Scantlebury</dc:creator>
  <cp:lastModifiedBy>Jessie Scantlebury</cp:lastModifiedBy>
  <cp:revision>3</cp:revision>
  <dcterms:created xsi:type="dcterms:W3CDTF">2022-05-18T16:41:13Z</dcterms:created>
  <dcterms:modified xsi:type="dcterms:W3CDTF">2022-06-30T07:54:49Z</dcterms:modified>
</cp:coreProperties>
</file>

<file path=docProps/thumbnail.jpeg>
</file>